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6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7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notesMasterIdLst>
    <p:notesMasterId r:id="rId42"/>
  </p:notesMasterIdLst>
  <p:handoutMasterIdLst>
    <p:handoutMasterId r:id="rId43"/>
  </p:handoutMasterIdLst>
  <p:sldIdLst>
    <p:sldId id="256" r:id="rId2"/>
    <p:sldId id="404" r:id="rId3"/>
    <p:sldId id="358" r:id="rId4"/>
    <p:sldId id="361" r:id="rId5"/>
    <p:sldId id="405" r:id="rId6"/>
    <p:sldId id="406" r:id="rId7"/>
    <p:sldId id="407" r:id="rId8"/>
    <p:sldId id="419" r:id="rId9"/>
    <p:sldId id="415" r:id="rId10"/>
    <p:sldId id="416" r:id="rId11"/>
    <p:sldId id="417" r:id="rId12"/>
    <p:sldId id="418" r:id="rId13"/>
    <p:sldId id="420" r:id="rId14"/>
    <p:sldId id="433" r:id="rId15"/>
    <p:sldId id="432" r:id="rId16"/>
    <p:sldId id="356" r:id="rId17"/>
    <p:sldId id="410" r:id="rId18"/>
    <p:sldId id="412" r:id="rId19"/>
    <p:sldId id="409" r:id="rId20"/>
    <p:sldId id="441" r:id="rId21"/>
    <p:sldId id="421" r:id="rId22"/>
    <p:sldId id="408" r:id="rId23"/>
    <p:sldId id="413" r:id="rId24"/>
    <p:sldId id="422" r:id="rId25"/>
    <p:sldId id="423" r:id="rId26"/>
    <p:sldId id="424" r:id="rId27"/>
    <p:sldId id="425" r:id="rId28"/>
    <p:sldId id="426" r:id="rId29"/>
    <p:sldId id="427" r:id="rId30"/>
    <p:sldId id="429" r:id="rId31"/>
    <p:sldId id="431" r:id="rId32"/>
    <p:sldId id="434" r:id="rId33"/>
    <p:sldId id="435" r:id="rId34"/>
    <p:sldId id="436" r:id="rId35"/>
    <p:sldId id="437" r:id="rId36"/>
    <p:sldId id="438" r:id="rId37"/>
    <p:sldId id="439" r:id="rId38"/>
    <p:sldId id="440" r:id="rId39"/>
    <p:sldId id="314" r:id="rId40"/>
    <p:sldId id="402" r:id="rId41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A690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보통 스타일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스타일 없음, 눈금 없음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126" autoAdjust="0"/>
    <p:restoredTop sz="94660"/>
  </p:normalViewPr>
  <p:slideViewPr>
    <p:cSldViewPr>
      <p:cViewPr>
        <p:scale>
          <a:sx n="81" d="100"/>
          <a:sy n="81" d="100"/>
        </p:scale>
        <p:origin x="-1044" y="24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notesMaster" Target="notesMasters/notesMaster1.xml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handoutMaster" Target="handoutMasters/handout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E971F11-27A0-4330-B03A-98F8E2C80709}" type="doc">
      <dgm:prSet loTypeId="urn:microsoft.com/office/officeart/2005/8/layout/cycle8" loCatId="cycle" qsTypeId="urn:microsoft.com/office/officeart/2005/8/quickstyle/3d9" qsCatId="3D" csTypeId="urn:microsoft.com/office/officeart/2005/8/colors/accent1_2" csCatId="accent1" phldr="1"/>
      <dgm:spPr/>
    </dgm:pt>
    <dgm:pt modelId="{EF5B2B03-195A-4D15-BC5A-422EDEF32703}">
      <dgm:prSet phldrT="[텍스트]"/>
      <dgm:spPr/>
      <dgm:t>
        <a:bodyPr/>
        <a:lstStyle/>
        <a:p>
          <a:pPr latinLnBrk="1"/>
          <a:r>
            <a:rPr lang="ko-KR" altLang="en-US" dirty="0" smtClean="0"/>
            <a:t>언어</a:t>
          </a:r>
          <a:endParaRPr lang="ko-KR" altLang="en-US" dirty="0"/>
        </a:p>
      </dgm:t>
    </dgm:pt>
    <dgm:pt modelId="{33DB1768-1ADD-4F0D-A4A0-7B502FD20399}" type="parTrans" cxnId="{771BE12A-AEC0-43C9-A98E-7FFCF03A8DEF}">
      <dgm:prSet/>
      <dgm:spPr/>
      <dgm:t>
        <a:bodyPr/>
        <a:lstStyle/>
        <a:p>
          <a:pPr latinLnBrk="1"/>
          <a:endParaRPr lang="ko-KR" altLang="en-US"/>
        </a:p>
      </dgm:t>
    </dgm:pt>
    <dgm:pt modelId="{03CF2534-0D83-4915-A8ED-F63CBD746FD2}" type="sibTrans" cxnId="{771BE12A-AEC0-43C9-A98E-7FFCF03A8DEF}">
      <dgm:prSet/>
      <dgm:spPr/>
      <dgm:t>
        <a:bodyPr/>
        <a:lstStyle/>
        <a:p>
          <a:pPr latinLnBrk="1"/>
          <a:endParaRPr lang="ko-KR" altLang="en-US"/>
        </a:p>
      </dgm:t>
    </dgm:pt>
    <dgm:pt modelId="{FD06AA18-0A33-4D89-981E-7630EC3051BB}">
      <dgm:prSet phldrT="[텍스트]"/>
      <dgm:spPr/>
      <dgm:t>
        <a:bodyPr/>
        <a:lstStyle/>
        <a:p>
          <a:pPr latinLnBrk="1"/>
          <a:r>
            <a:rPr lang="ko-KR" altLang="en-US" dirty="0" smtClean="0"/>
            <a:t>종교</a:t>
          </a:r>
          <a:endParaRPr lang="ko-KR" altLang="en-US" dirty="0"/>
        </a:p>
      </dgm:t>
    </dgm:pt>
    <dgm:pt modelId="{BA1A42FC-22B3-4C5C-94B9-887EEF6F95C1}" type="parTrans" cxnId="{5AFB3088-4639-4623-A47F-C21273DE0794}">
      <dgm:prSet/>
      <dgm:spPr/>
      <dgm:t>
        <a:bodyPr/>
        <a:lstStyle/>
        <a:p>
          <a:pPr latinLnBrk="1"/>
          <a:endParaRPr lang="ko-KR" altLang="en-US"/>
        </a:p>
      </dgm:t>
    </dgm:pt>
    <dgm:pt modelId="{4AA12381-B81E-4EA1-84D6-98F076A4AD02}" type="sibTrans" cxnId="{5AFB3088-4639-4623-A47F-C21273DE0794}">
      <dgm:prSet/>
      <dgm:spPr/>
      <dgm:t>
        <a:bodyPr/>
        <a:lstStyle/>
        <a:p>
          <a:pPr latinLnBrk="1"/>
          <a:endParaRPr lang="ko-KR" altLang="en-US"/>
        </a:p>
      </dgm:t>
    </dgm:pt>
    <dgm:pt modelId="{19A8C0D1-021F-41ED-809E-133D0471EFDA}">
      <dgm:prSet phldrT="[텍스트]"/>
      <dgm:spPr/>
      <dgm:t>
        <a:bodyPr/>
        <a:lstStyle/>
        <a:p>
          <a:pPr latinLnBrk="1"/>
          <a:r>
            <a:rPr lang="ko-KR" altLang="en-US" dirty="0" smtClean="0"/>
            <a:t>민족 </a:t>
          </a:r>
          <a:endParaRPr lang="ko-KR" altLang="en-US" dirty="0"/>
        </a:p>
      </dgm:t>
    </dgm:pt>
    <dgm:pt modelId="{2A925866-4847-461C-A75C-EEE34D4B3C2B}" type="parTrans" cxnId="{4FE5F71E-D3E2-4620-9A7B-B4416E7B3383}">
      <dgm:prSet/>
      <dgm:spPr/>
      <dgm:t>
        <a:bodyPr/>
        <a:lstStyle/>
        <a:p>
          <a:pPr latinLnBrk="1"/>
          <a:endParaRPr lang="ko-KR" altLang="en-US"/>
        </a:p>
      </dgm:t>
    </dgm:pt>
    <dgm:pt modelId="{234E01C1-E639-4B44-BD71-8FD0039754AA}" type="sibTrans" cxnId="{4FE5F71E-D3E2-4620-9A7B-B4416E7B3383}">
      <dgm:prSet/>
      <dgm:spPr/>
      <dgm:t>
        <a:bodyPr/>
        <a:lstStyle/>
        <a:p>
          <a:pPr latinLnBrk="1"/>
          <a:endParaRPr lang="ko-KR" altLang="en-US"/>
        </a:p>
      </dgm:t>
    </dgm:pt>
    <dgm:pt modelId="{56768DE3-0238-495A-9DC9-5FC19D7EE5BE}" type="pres">
      <dgm:prSet presAssocID="{4E971F11-27A0-4330-B03A-98F8E2C80709}" presName="compositeShape" presStyleCnt="0">
        <dgm:presLayoutVars>
          <dgm:chMax val="7"/>
          <dgm:dir/>
          <dgm:resizeHandles val="exact"/>
        </dgm:presLayoutVars>
      </dgm:prSet>
      <dgm:spPr/>
    </dgm:pt>
    <dgm:pt modelId="{E6CBEF25-0029-40CC-AF39-E03C3AEBD736}" type="pres">
      <dgm:prSet presAssocID="{4E971F11-27A0-4330-B03A-98F8E2C80709}" presName="wedge1" presStyleLbl="node1" presStyleIdx="0" presStyleCnt="3"/>
      <dgm:spPr/>
      <dgm:t>
        <a:bodyPr/>
        <a:lstStyle/>
        <a:p>
          <a:pPr latinLnBrk="1"/>
          <a:endParaRPr lang="ko-KR" altLang="en-US"/>
        </a:p>
      </dgm:t>
    </dgm:pt>
    <dgm:pt modelId="{A91500F9-B867-4683-9192-B68FC9346142}" type="pres">
      <dgm:prSet presAssocID="{4E971F11-27A0-4330-B03A-98F8E2C80709}" presName="dummy1a" presStyleCnt="0"/>
      <dgm:spPr/>
    </dgm:pt>
    <dgm:pt modelId="{FE3A3DF4-3C74-401A-AB99-8CB9DF778FF7}" type="pres">
      <dgm:prSet presAssocID="{4E971F11-27A0-4330-B03A-98F8E2C80709}" presName="dummy1b" presStyleCnt="0"/>
      <dgm:spPr/>
    </dgm:pt>
    <dgm:pt modelId="{2BF455A0-B502-4BCE-AA93-50A925CC615D}" type="pres">
      <dgm:prSet presAssocID="{4E971F11-27A0-4330-B03A-98F8E2C80709}" presName="wedge1Tx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D2AB712E-474C-4E39-B874-D50340439D11}" type="pres">
      <dgm:prSet presAssocID="{4E971F11-27A0-4330-B03A-98F8E2C80709}" presName="wedge2" presStyleLbl="node1" presStyleIdx="1" presStyleCnt="3"/>
      <dgm:spPr/>
      <dgm:t>
        <a:bodyPr/>
        <a:lstStyle/>
        <a:p>
          <a:pPr latinLnBrk="1"/>
          <a:endParaRPr lang="ko-KR" altLang="en-US"/>
        </a:p>
      </dgm:t>
    </dgm:pt>
    <dgm:pt modelId="{053242F0-4FC6-499E-8BC9-F2A914AD5297}" type="pres">
      <dgm:prSet presAssocID="{4E971F11-27A0-4330-B03A-98F8E2C80709}" presName="dummy2a" presStyleCnt="0"/>
      <dgm:spPr/>
    </dgm:pt>
    <dgm:pt modelId="{9D4371DA-A20E-419D-9215-1B3CB96F3EE8}" type="pres">
      <dgm:prSet presAssocID="{4E971F11-27A0-4330-B03A-98F8E2C80709}" presName="dummy2b" presStyleCnt="0"/>
      <dgm:spPr/>
    </dgm:pt>
    <dgm:pt modelId="{8C103DDB-7395-42B6-86B7-B0DAA2295BC1}" type="pres">
      <dgm:prSet presAssocID="{4E971F11-27A0-4330-B03A-98F8E2C80709}" presName="wedge2Tx" presStyleLbl="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DF0183F8-7598-432F-8725-8CD41D92D433}" type="pres">
      <dgm:prSet presAssocID="{4E971F11-27A0-4330-B03A-98F8E2C80709}" presName="wedge3" presStyleLbl="node1" presStyleIdx="2" presStyleCnt="3"/>
      <dgm:spPr/>
      <dgm:t>
        <a:bodyPr/>
        <a:lstStyle/>
        <a:p>
          <a:pPr latinLnBrk="1"/>
          <a:endParaRPr lang="ko-KR" altLang="en-US"/>
        </a:p>
      </dgm:t>
    </dgm:pt>
    <dgm:pt modelId="{2C1D87EE-D389-41C9-99A5-627E25CC716D}" type="pres">
      <dgm:prSet presAssocID="{4E971F11-27A0-4330-B03A-98F8E2C80709}" presName="dummy3a" presStyleCnt="0"/>
      <dgm:spPr/>
    </dgm:pt>
    <dgm:pt modelId="{21EB1181-189F-47E9-B07E-F7525459A0F7}" type="pres">
      <dgm:prSet presAssocID="{4E971F11-27A0-4330-B03A-98F8E2C80709}" presName="dummy3b" presStyleCnt="0"/>
      <dgm:spPr/>
    </dgm:pt>
    <dgm:pt modelId="{FC022D51-6D53-4060-ADF1-F42A416CBEB7}" type="pres">
      <dgm:prSet presAssocID="{4E971F11-27A0-4330-B03A-98F8E2C80709}" presName="wedge3Tx" presStyleLbl="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CDADC46A-DFA2-43C1-9F80-D87C2CB2E062}" type="pres">
      <dgm:prSet presAssocID="{03CF2534-0D83-4915-A8ED-F63CBD746FD2}" presName="arrowWedge1" presStyleLbl="fgSibTrans2D1" presStyleIdx="0" presStyleCnt="3"/>
      <dgm:spPr/>
    </dgm:pt>
    <dgm:pt modelId="{69FD06AC-2B9E-4C6B-A78E-8765C3139F9D}" type="pres">
      <dgm:prSet presAssocID="{4AA12381-B81E-4EA1-84D6-98F076A4AD02}" presName="arrowWedge2" presStyleLbl="fgSibTrans2D1" presStyleIdx="1" presStyleCnt="3"/>
      <dgm:spPr/>
    </dgm:pt>
    <dgm:pt modelId="{F19D0B78-9168-4885-AA4B-84DF1737FE56}" type="pres">
      <dgm:prSet presAssocID="{234E01C1-E639-4B44-BD71-8FD0039754AA}" presName="arrowWedge3" presStyleLbl="fgSibTrans2D1" presStyleIdx="2" presStyleCnt="3"/>
      <dgm:spPr/>
    </dgm:pt>
  </dgm:ptLst>
  <dgm:cxnLst>
    <dgm:cxn modelId="{877D88FE-6E73-433B-8EF8-95AA5082A187}" type="presOf" srcId="{4E971F11-27A0-4330-B03A-98F8E2C80709}" destId="{56768DE3-0238-495A-9DC9-5FC19D7EE5BE}" srcOrd="0" destOrd="0" presId="urn:microsoft.com/office/officeart/2005/8/layout/cycle8"/>
    <dgm:cxn modelId="{3E89EB82-5D4C-4740-8886-210147C09ABE}" type="presOf" srcId="{FD06AA18-0A33-4D89-981E-7630EC3051BB}" destId="{D2AB712E-474C-4E39-B874-D50340439D11}" srcOrd="0" destOrd="0" presId="urn:microsoft.com/office/officeart/2005/8/layout/cycle8"/>
    <dgm:cxn modelId="{C108D7C1-07D0-469E-B4AC-012167F7F2A7}" type="presOf" srcId="{FD06AA18-0A33-4D89-981E-7630EC3051BB}" destId="{8C103DDB-7395-42B6-86B7-B0DAA2295BC1}" srcOrd="1" destOrd="0" presId="urn:microsoft.com/office/officeart/2005/8/layout/cycle8"/>
    <dgm:cxn modelId="{EA278EA6-EE6C-43F8-A088-13EC09ABC2A6}" type="presOf" srcId="{19A8C0D1-021F-41ED-809E-133D0471EFDA}" destId="{DF0183F8-7598-432F-8725-8CD41D92D433}" srcOrd="0" destOrd="0" presId="urn:microsoft.com/office/officeart/2005/8/layout/cycle8"/>
    <dgm:cxn modelId="{5AFB3088-4639-4623-A47F-C21273DE0794}" srcId="{4E971F11-27A0-4330-B03A-98F8E2C80709}" destId="{FD06AA18-0A33-4D89-981E-7630EC3051BB}" srcOrd="1" destOrd="0" parTransId="{BA1A42FC-22B3-4C5C-94B9-887EEF6F95C1}" sibTransId="{4AA12381-B81E-4EA1-84D6-98F076A4AD02}"/>
    <dgm:cxn modelId="{729D0168-6F08-4B0F-BACA-C1326C0BC21F}" type="presOf" srcId="{19A8C0D1-021F-41ED-809E-133D0471EFDA}" destId="{FC022D51-6D53-4060-ADF1-F42A416CBEB7}" srcOrd="1" destOrd="0" presId="urn:microsoft.com/office/officeart/2005/8/layout/cycle8"/>
    <dgm:cxn modelId="{9ACB3F3F-5942-4191-800E-4CD9BC36F90A}" type="presOf" srcId="{EF5B2B03-195A-4D15-BC5A-422EDEF32703}" destId="{2BF455A0-B502-4BCE-AA93-50A925CC615D}" srcOrd="1" destOrd="0" presId="urn:microsoft.com/office/officeart/2005/8/layout/cycle8"/>
    <dgm:cxn modelId="{B0C270CB-F38A-460F-8740-3E2C0D34A322}" type="presOf" srcId="{EF5B2B03-195A-4D15-BC5A-422EDEF32703}" destId="{E6CBEF25-0029-40CC-AF39-E03C3AEBD736}" srcOrd="0" destOrd="0" presId="urn:microsoft.com/office/officeart/2005/8/layout/cycle8"/>
    <dgm:cxn modelId="{4FE5F71E-D3E2-4620-9A7B-B4416E7B3383}" srcId="{4E971F11-27A0-4330-B03A-98F8E2C80709}" destId="{19A8C0D1-021F-41ED-809E-133D0471EFDA}" srcOrd="2" destOrd="0" parTransId="{2A925866-4847-461C-A75C-EEE34D4B3C2B}" sibTransId="{234E01C1-E639-4B44-BD71-8FD0039754AA}"/>
    <dgm:cxn modelId="{771BE12A-AEC0-43C9-A98E-7FFCF03A8DEF}" srcId="{4E971F11-27A0-4330-B03A-98F8E2C80709}" destId="{EF5B2B03-195A-4D15-BC5A-422EDEF32703}" srcOrd="0" destOrd="0" parTransId="{33DB1768-1ADD-4F0D-A4A0-7B502FD20399}" sibTransId="{03CF2534-0D83-4915-A8ED-F63CBD746FD2}"/>
    <dgm:cxn modelId="{2310F847-D989-4FAD-88B6-E6F858A37E48}" type="presParOf" srcId="{56768DE3-0238-495A-9DC9-5FC19D7EE5BE}" destId="{E6CBEF25-0029-40CC-AF39-E03C3AEBD736}" srcOrd="0" destOrd="0" presId="urn:microsoft.com/office/officeart/2005/8/layout/cycle8"/>
    <dgm:cxn modelId="{989C997B-AB26-44D2-8C2F-B63C0C5CD584}" type="presParOf" srcId="{56768DE3-0238-495A-9DC9-5FC19D7EE5BE}" destId="{A91500F9-B867-4683-9192-B68FC9346142}" srcOrd="1" destOrd="0" presId="urn:microsoft.com/office/officeart/2005/8/layout/cycle8"/>
    <dgm:cxn modelId="{CD89513C-789B-46B0-9422-C78068C47436}" type="presParOf" srcId="{56768DE3-0238-495A-9DC9-5FC19D7EE5BE}" destId="{FE3A3DF4-3C74-401A-AB99-8CB9DF778FF7}" srcOrd="2" destOrd="0" presId="urn:microsoft.com/office/officeart/2005/8/layout/cycle8"/>
    <dgm:cxn modelId="{B15F6C39-939B-4CFA-B489-0E0A778AE138}" type="presParOf" srcId="{56768DE3-0238-495A-9DC9-5FC19D7EE5BE}" destId="{2BF455A0-B502-4BCE-AA93-50A925CC615D}" srcOrd="3" destOrd="0" presId="urn:microsoft.com/office/officeart/2005/8/layout/cycle8"/>
    <dgm:cxn modelId="{351D4D7B-EDF6-4D7F-A00C-76DEC8CBE50A}" type="presParOf" srcId="{56768DE3-0238-495A-9DC9-5FC19D7EE5BE}" destId="{D2AB712E-474C-4E39-B874-D50340439D11}" srcOrd="4" destOrd="0" presId="urn:microsoft.com/office/officeart/2005/8/layout/cycle8"/>
    <dgm:cxn modelId="{A153D27A-A3A9-47A0-AC74-6EB625F29011}" type="presParOf" srcId="{56768DE3-0238-495A-9DC9-5FC19D7EE5BE}" destId="{053242F0-4FC6-499E-8BC9-F2A914AD5297}" srcOrd="5" destOrd="0" presId="urn:microsoft.com/office/officeart/2005/8/layout/cycle8"/>
    <dgm:cxn modelId="{2BBCAB88-F179-4858-9D9C-FBC6857FACCA}" type="presParOf" srcId="{56768DE3-0238-495A-9DC9-5FC19D7EE5BE}" destId="{9D4371DA-A20E-419D-9215-1B3CB96F3EE8}" srcOrd="6" destOrd="0" presId="urn:microsoft.com/office/officeart/2005/8/layout/cycle8"/>
    <dgm:cxn modelId="{B51A5E1F-9126-4F44-BF96-0E8D30BF9383}" type="presParOf" srcId="{56768DE3-0238-495A-9DC9-5FC19D7EE5BE}" destId="{8C103DDB-7395-42B6-86B7-B0DAA2295BC1}" srcOrd="7" destOrd="0" presId="urn:microsoft.com/office/officeart/2005/8/layout/cycle8"/>
    <dgm:cxn modelId="{998AC803-A8C6-4105-A72A-6E14681702C3}" type="presParOf" srcId="{56768DE3-0238-495A-9DC9-5FC19D7EE5BE}" destId="{DF0183F8-7598-432F-8725-8CD41D92D433}" srcOrd="8" destOrd="0" presId="urn:microsoft.com/office/officeart/2005/8/layout/cycle8"/>
    <dgm:cxn modelId="{2071BFC2-AE72-4EF1-A302-B6F9227FDA31}" type="presParOf" srcId="{56768DE3-0238-495A-9DC9-5FC19D7EE5BE}" destId="{2C1D87EE-D389-41C9-99A5-627E25CC716D}" srcOrd="9" destOrd="0" presId="urn:microsoft.com/office/officeart/2005/8/layout/cycle8"/>
    <dgm:cxn modelId="{1F6E9E12-8244-4D1A-B83E-603DE4B87E46}" type="presParOf" srcId="{56768DE3-0238-495A-9DC9-5FC19D7EE5BE}" destId="{21EB1181-189F-47E9-B07E-F7525459A0F7}" srcOrd="10" destOrd="0" presId="urn:microsoft.com/office/officeart/2005/8/layout/cycle8"/>
    <dgm:cxn modelId="{8963DF16-CA36-4A8E-8C4E-6C5881A0A6C5}" type="presParOf" srcId="{56768DE3-0238-495A-9DC9-5FC19D7EE5BE}" destId="{FC022D51-6D53-4060-ADF1-F42A416CBEB7}" srcOrd="11" destOrd="0" presId="urn:microsoft.com/office/officeart/2005/8/layout/cycle8"/>
    <dgm:cxn modelId="{DF39899A-B2C3-48FD-8599-46884012D454}" type="presParOf" srcId="{56768DE3-0238-495A-9DC9-5FC19D7EE5BE}" destId="{CDADC46A-DFA2-43C1-9F80-D87C2CB2E062}" srcOrd="12" destOrd="0" presId="urn:microsoft.com/office/officeart/2005/8/layout/cycle8"/>
    <dgm:cxn modelId="{13F467ED-0049-407C-9558-7D7A5E570E11}" type="presParOf" srcId="{56768DE3-0238-495A-9DC9-5FC19D7EE5BE}" destId="{69FD06AC-2B9E-4C6B-A78E-8765C3139F9D}" srcOrd="13" destOrd="0" presId="urn:microsoft.com/office/officeart/2005/8/layout/cycle8"/>
    <dgm:cxn modelId="{EBA2DA5B-A9D9-4F14-A191-6336AF249D75}" type="presParOf" srcId="{56768DE3-0238-495A-9DC9-5FC19D7EE5BE}" destId="{F19D0B78-9168-4885-AA4B-84DF1737FE56}" srcOrd="14" destOrd="0" presId="urn:microsoft.com/office/officeart/2005/8/layout/cycle8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8EE94DB-4EC4-467A-90AC-64A391E3589A}" type="doc">
      <dgm:prSet loTypeId="urn:microsoft.com/office/officeart/2005/8/layout/venn1" loCatId="relationship" qsTypeId="urn:microsoft.com/office/officeart/2005/8/quickstyle/simple1" qsCatId="simple" csTypeId="urn:microsoft.com/office/officeart/2005/8/colors/accent1_2" csCatId="accent1" phldr="1"/>
      <dgm:spPr/>
    </dgm:pt>
    <dgm:pt modelId="{6DCF0238-D37A-4820-8166-7A8B10A5CC50}">
      <dgm:prSet phldrT="[텍스트]"/>
      <dgm:spPr/>
      <dgm:t>
        <a:bodyPr/>
        <a:lstStyle/>
        <a:p>
          <a:pPr latinLnBrk="1"/>
          <a:r>
            <a:rPr lang="en-US" altLang="ko-KR" dirty="0" smtClean="0"/>
            <a:t>Arab</a:t>
          </a:r>
          <a:endParaRPr lang="ko-KR" altLang="en-US" dirty="0"/>
        </a:p>
      </dgm:t>
    </dgm:pt>
    <dgm:pt modelId="{C284126F-8B4B-4B33-97F8-61BFFEEAA3F6}" type="parTrans" cxnId="{AC8D9394-6D37-4A18-93DE-38A9E21525EA}">
      <dgm:prSet/>
      <dgm:spPr/>
      <dgm:t>
        <a:bodyPr/>
        <a:lstStyle/>
        <a:p>
          <a:pPr latinLnBrk="1"/>
          <a:endParaRPr lang="ko-KR" altLang="en-US"/>
        </a:p>
      </dgm:t>
    </dgm:pt>
    <dgm:pt modelId="{B99DE8D3-28D8-4378-AF9C-4CEBA8311D03}" type="sibTrans" cxnId="{AC8D9394-6D37-4A18-93DE-38A9E21525EA}">
      <dgm:prSet/>
      <dgm:spPr/>
      <dgm:t>
        <a:bodyPr/>
        <a:lstStyle/>
        <a:p>
          <a:pPr latinLnBrk="1"/>
          <a:endParaRPr lang="ko-KR" altLang="en-US"/>
        </a:p>
      </dgm:t>
    </dgm:pt>
    <dgm:pt modelId="{6B57EB5E-1D79-404A-8709-B05FDF5A0739}">
      <dgm:prSet phldrT="[텍스트]"/>
      <dgm:spPr/>
      <dgm:t>
        <a:bodyPr/>
        <a:lstStyle/>
        <a:p>
          <a:pPr latinLnBrk="1"/>
          <a:r>
            <a:rPr lang="en-US" altLang="ko-KR" dirty="0" smtClean="0"/>
            <a:t>Islam</a:t>
          </a:r>
          <a:endParaRPr lang="ko-KR" altLang="en-US" dirty="0"/>
        </a:p>
      </dgm:t>
    </dgm:pt>
    <dgm:pt modelId="{D8555E97-E76A-46BE-AB13-2C3EE1DBF481}" type="parTrans" cxnId="{F6E50BB5-69EF-42D6-9021-2F736F46C06D}">
      <dgm:prSet/>
      <dgm:spPr/>
      <dgm:t>
        <a:bodyPr/>
        <a:lstStyle/>
        <a:p>
          <a:pPr latinLnBrk="1"/>
          <a:endParaRPr lang="ko-KR" altLang="en-US"/>
        </a:p>
      </dgm:t>
    </dgm:pt>
    <dgm:pt modelId="{FE48A11B-0313-48DF-A67A-738C0BD3FEA5}" type="sibTrans" cxnId="{F6E50BB5-69EF-42D6-9021-2F736F46C06D}">
      <dgm:prSet/>
      <dgm:spPr/>
      <dgm:t>
        <a:bodyPr/>
        <a:lstStyle/>
        <a:p>
          <a:pPr latinLnBrk="1"/>
          <a:endParaRPr lang="ko-KR" altLang="en-US"/>
        </a:p>
      </dgm:t>
    </dgm:pt>
    <dgm:pt modelId="{E6AA7DE3-BA4E-4089-9A7A-2FAFB3BE707C}" type="pres">
      <dgm:prSet presAssocID="{98EE94DB-4EC4-467A-90AC-64A391E3589A}" presName="compositeShape" presStyleCnt="0">
        <dgm:presLayoutVars>
          <dgm:chMax val="7"/>
          <dgm:dir/>
          <dgm:resizeHandles val="exact"/>
        </dgm:presLayoutVars>
      </dgm:prSet>
      <dgm:spPr/>
    </dgm:pt>
    <dgm:pt modelId="{7FB36C68-0790-4A86-AD6C-FD95BEBA98D1}" type="pres">
      <dgm:prSet presAssocID="{6DCF0238-D37A-4820-8166-7A8B10A5CC50}" presName="circ1" presStyleLbl="vennNode1" presStyleIdx="0" presStyleCnt="2"/>
      <dgm:spPr/>
      <dgm:t>
        <a:bodyPr/>
        <a:lstStyle/>
        <a:p>
          <a:pPr latinLnBrk="1"/>
          <a:endParaRPr lang="ko-KR" altLang="en-US"/>
        </a:p>
      </dgm:t>
    </dgm:pt>
    <dgm:pt modelId="{264F7DCE-19C6-4696-831B-0F309789809A}" type="pres">
      <dgm:prSet presAssocID="{6DCF0238-D37A-4820-8166-7A8B10A5CC50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A8D21793-1157-4286-B8A4-C45B6D0A4B21}" type="pres">
      <dgm:prSet presAssocID="{6B57EB5E-1D79-404A-8709-B05FDF5A0739}" presName="circ2" presStyleLbl="vennNode1" presStyleIdx="1" presStyleCnt="2"/>
      <dgm:spPr/>
      <dgm:t>
        <a:bodyPr/>
        <a:lstStyle/>
        <a:p>
          <a:pPr latinLnBrk="1"/>
          <a:endParaRPr lang="ko-KR" altLang="en-US"/>
        </a:p>
      </dgm:t>
    </dgm:pt>
    <dgm:pt modelId="{7271B80F-C0BD-418B-B8C9-CC6C6CCF361A}" type="pres">
      <dgm:prSet presAssocID="{6B57EB5E-1D79-404A-8709-B05FDF5A0739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</dgm:ptLst>
  <dgm:cxnLst>
    <dgm:cxn modelId="{AC8D9394-6D37-4A18-93DE-38A9E21525EA}" srcId="{98EE94DB-4EC4-467A-90AC-64A391E3589A}" destId="{6DCF0238-D37A-4820-8166-7A8B10A5CC50}" srcOrd="0" destOrd="0" parTransId="{C284126F-8B4B-4B33-97F8-61BFFEEAA3F6}" sibTransId="{B99DE8D3-28D8-4378-AF9C-4CEBA8311D03}"/>
    <dgm:cxn modelId="{CE6E208C-A9DC-4C60-898E-A25949642DED}" type="presOf" srcId="{98EE94DB-4EC4-467A-90AC-64A391E3589A}" destId="{E6AA7DE3-BA4E-4089-9A7A-2FAFB3BE707C}" srcOrd="0" destOrd="0" presId="urn:microsoft.com/office/officeart/2005/8/layout/venn1"/>
    <dgm:cxn modelId="{227D3143-17BA-497E-AB75-D994282D042E}" type="presOf" srcId="{6B57EB5E-1D79-404A-8709-B05FDF5A0739}" destId="{A8D21793-1157-4286-B8A4-C45B6D0A4B21}" srcOrd="0" destOrd="0" presId="urn:microsoft.com/office/officeart/2005/8/layout/venn1"/>
    <dgm:cxn modelId="{03450931-0F2D-48B1-9D56-B1367D9F94CB}" type="presOf" srcId="{6DCF0238-D37A-4820-8166-7A8B10A5CC50}" destId="{7FB36C68-0790-4A86-AD6C-FD95BEBA98D1}" srcOrd="0" destOrd="0" presId="urn:microsoft.com/office/officeart/2005/8/layout/venn1"/>
    <dgm:cxn modelId="{F6E50BB5-69EF-42D6-9021-2F736F46C06D}" srcId="{98EE94DB-4EC4-467A-90AC-64A391E3589A}" destId="{6B57EB5E-1D79-404A-8709-B05FDF5A0739}" srcOrd="1" destOrd="0" parTransId="{D8555E97-E76A-46BE-AB13-2C3EE1DBF481}" sibTransId="{FE48A11B-0313-48DF-A67A-738C0BD3FEA5}"/>
    <dgm:cxn modelId="{4FADC2DA-1E41-4E95-BFC7-89A0769B8CA8}" type="presOf" srcId="{6B57EB5E-1D79-404A-8709-B05FDF5A0739}" destId="{7271B80F-C0BD-418B-B8C9-CC6C6CCF361A}" srcOrd="1" destOrd="0" presId="urn:microsoft.com/office/officeart/2005/8/layout/venn1"/>
    <dgm:cxn modelId="{CE1FF925-B80F-4E0F-93A3-7CC8154507F4}" type="presOf" srcId="{6DCF0238-D37A-4820-8166-7A8B10A5CC50}" destId="{264F7DCE-19C6-4696-831B-0F309789809A}" srcOrd="1" destOrd="0" presId="urn:microsoft.com/office/officeart/2005/8/layout/venn1"/>
    <dgm:cxn modelId="{FC16C591-D75E-4CEB-B798-5A601399F246}" type="presParOf" srcId="{E6AA7DE3-BA4E-4089-9A7A-2FAFB3BE707C}" destId="{7FB36C68-0790-4A86-AD6C-FD95BEBA98D1}" srcOrd="0" destOrd="0" presId="urn:microsoft.com/office/officeart/2005/8/layout/venn1"/>
    <dgm:cxn modelId="{347E8D22-18BC-4C70-A7B8-0CF07DD462E7}" type="presParOf" srcId="{E6AA7DE3-BA4E-4089-9A7A-2FAFB3BE707C}" destId="{264F7DCE-19C6-4696-831B-0F309789809A}" srcOrd="1" destOrd="0" presId="urn:microsoft.com/office/officeart/2005/8/layout/venn1"/>
    <dgm:cxn modelId="{0D3999C1-0FAF-4D85-A0D5-095AD77AC7F0}" type="presParOf" srcId="{E6AA7DE3-BA4E-4089-9A7A-2FAFB3BE707C}" destId="{A8D21793-1157-4286-B8A4-C45B6D0A4B21}" srcOrd="2" destOrd="0" presId="urn:microsoft.com/office/officeart/2005/8/layout/venn1"/>
    <dgm:cxn modelId="{8851E496-C4B2-4FBE-8832-98402C37C422}" type="presParOf" srcId="{E6AA7DE3-BA4E-4089-9A7A-2FAFB3BE707C}" destId="{7271B80F-C0BD-418B-B8C9-CC6C6CCF361A}" srcOrd="3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11D02582-6C90-4A68-AC49-37442E9E8032}" type="doc">
      <dgm:prSet loTypeId="urn:microsoft.com/office/officeart/2005/8/layout/funnel1" loCatId="relationship" qsTypeId="urn:microsoft.com/office/officeart/2005/8/quickstyle/3d1" qsCatId="3D" csTypeId="urn:microsoft.com/office/officeart/2005/8/colors/accent1_2" csCatId="accent1" phldr="1"/>
      <dgm:spPr/>
      <dgm:t>
        <a:bodyPr/>
        <a:lstStyle/>
        <a:p>
          <a:pPr latinLnBrk="1"/>
          <a:endParaRPr lang="ko-KR" altLang="en-US"/>
        </a:p>
      </dgm:t>
    </dgm:pt>
    <dgm:pt modelId="{EA7437A9-626D-497E-94C6-E790A3BDB7B3}">
      <dgm:prSet phldrT="[텍스트]"/>
      <dgm:spPr/>
      <dgm:t>
        <a:bodyPr/>
        <a:lstStyle/>
        <a:p>
          <a:pPr latinLnBrk="1"/>
          <a:r>
            <a:rPr lang="ko-KR" altLang="en-US" dirty="0" smtClean="0">
              <a:latin typeface="휴먼모음T" pitchFamily="18" charset="-127"/>
              <a:ea typeface="휴먼모음T" pitchFamily="18" charset="-127"/>
            </a:rPr>
            <a:t>아랍</a:t>
          </a:r>
          <a:endParaRPr lang="ko-KR" altLang="en-US" dirty="0">
            <a:latin typeface="휴먼모음T" pitchFamily="18" charset="-127"/>
            <a:ea typeface="휴먼모음T" pitchFamily="18" charset="-127"/>
          </a:endParaRPr>
        </a:p>
      </dgm:t>
    </dgm:pt>
    <dgm:pt modelId="{B4AA3F18-5ACF-4B88-A14E-EBE5C93799F9}" type="parTrans" cxnId="{8FF981E0-1E27-4A13-A5B7-875FAF88C5C7}">
      <dgm:prSet/>
      <dgm:spPr/>
      <dgm:t>
        <a:bodyPr/>
        <a:lstStyle/>
        <a:p>
          <a:pPr latinLnBrk="1"/>
          <a:endParaRPr lang="ko-KR" altLang="en-US"/>
        </a:p>
      </dgm:t>
    </dgm:pt>
    <dgm:pt modelId="{F845E876-D81B-4195-9002-7DC31117570F}" type="sibTrans" cxnId="{8FF981E0-1E27-4A13-A5B7-875FAF88C5C7}">
      <dgm:prSet/>
      <dgm:spPr/>
      <dgm:t>
        <a:bodyPr/>
        <a:lstStyle/>
        <a:p>
          <a:pPr latinLnBrk="1"/>
          <a:endParaRPr lang="ko-KR" altLang="en-US"/>
        </a:p>
      </dgm:t>
    </dgm:pt>
    <dgm:pt modelId="{751B3BA6-33B6-4238-BE6C-89D7CDFD041C}">
      <dgm:prSet phldrT="[텍스트]"/>
      <dgm:spPr/>
      <dgm:t>
        <a:bodyPr/>
        <a:lstStyle/>
        <a:p>
          <a:pPr latinLnBrk="1"/>
          <a:r>
            <a:rPr lang="ko-KR" altLang="en-US" dirty="0" smtClean="0">
              <a:latin typeface="휴먼모음T" pitchFamily="18" charset="-127"/>
              <a:ea typeface="휴먼모음T" pitchFamily="18" charset="-127"/>
            </a:rPr>
            <a:t>이슬람</a:t>
          </a:r>
          <a:endParaRPr lang="ko-KR" altLang="en-US" dirty="0">
            <a:latin typeface="휴먼모음T" pitchFamily="18" charset="-127"/>
            <a:ea typeface="휴먼모음T" pitchFamily="18" charset="-127"/>
          </a:endParaRPr>
        </a:p>
      </dgm:t>
    </dgm:pt>
    <dgm:pt modelId="{3B9E3053-A621-4422-B209-3FA6E48D19BC}" type="parTrans" cxnId="{DC15BFD1-5E8C-4BC8-9414-A1E4FCC6B080}">
      <dgm:prSet/>
      <dgm:spPr/>
      <dgm:t>
        <a:bodyPr/>
        <a:lstStyle/>
        <a:p>
          <a:pPr latinLnBrk="1"/>
          <a:endParaRPr lang="ko-KR" altLang="en-US"/>
        </a:p>
      </dgm:t>
    </dgm:pt>
    <dgm:pt modelId="{A18FFF77-1474-4F34-B4AE-0BF95C3438DE}" type="sibTrans" cxnId="{DC15BFD1-5E8C-4BC8-9414-A1E4FCC6B080}">
      <dgm:prSet/>
      <dgm:spPr/>
      <dgm:t>
        <a:bodyPr/>
        <a:lstStyle/>
        <a:p>
          <a:pPr latinLnBrk="1"/>
          <a:endParaRPr lang="ko-KR" altLang="en-US"/>
        </a:p>
      </dgm:t>
    </dgm:pt>
    <dgm:pt modelId="{D386E167-5AEB-455E-8043-0D527B51175C}">
      <dgm:prSet phldrT="[텍스트]"/>
      <dgm:spPr/>
      <dgm:t>
        <a:bodyPr/>
        <a:lstStyle/>
        <a:p>
          <a:pPr latinLnBrk="1"/>
          <a:r>
            <a:rPr lang="ko-KR" altLang="en-US" dirty="0" smtClean="0">
              <a:latin typeface="휴먼모음T" pitchFamily="18" charset="-127"/>
              <a:ea typeface="휴먼모음T" pitchFamily="18" charset="-127"/>
            </a:rPr>
            <a:t>비아랍</a:t>
          </a:r>
          <a:endParaRPr lang="ko-KR" altLang="en-US" dirty="0">
            <a:latin typeface="휴먼모음T" pitchFamily="18" charset="-127"/>
            <a:ea typeface="휴먼모음T" pitchFamily="18" charset="-127"/>
          </a:endParaRPr>
        </a:p>
      </dgm:t>
    </dgm:pt>
    <dgm:pt modelId="{92A010CA-1FD7-4FE6-BD72-89AD6B3C62B8}" type="parTrans" cxnId="{7D193E94-8899-4235-B690-AA2345342922}">
      <dgm:prSet/>
      <dgm:spPr/>
      <dgm:t>
        <a:bodyPr/>
        <a:lstStyle/>
        <a:p>
          <a:pPr latinLnBrk="1"/>
          <a:endParaRPr lang="ko-KR" altLang="en-US"/>
        </a:p>
      </dgm:t>
    </dgm:pt>
    <dgm:pt modelId="{B05A1B32-9897-4283-9512-1D63A40A6862}" type="sibTrans" cxnId="{7D193E94-8899-4235-B690-AA2345342922}">
      <dgm:prSet/>
      <dgm:spPr/>
      <dgm:t>
        <a:bodyPr/>
        <a:lstStyle/>
        <a:p>
          <a:pPr latinLnBrk="1"/>
          <a:endParaRPr lang="ko-KR" altLang="en-US"/>
        </a:p>
      </dgm:t>
    </dgm:pt>
    <dgm:pt modelId="{E7667362-1784-41AB-B7FA-C672D66AB5B1}">
      <dgm:prSet phldrT="[텍스트]"/>
      <dgm:spPr/>
      <dgm:t>
        <a:bodyPr/>
        <a:lstStyle/>
        <a:p>
          <a:pPr latinLnBrk="1"/>
          <a:r>
            <a:rPr lang="ko-KR" altLang="en-US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휴먼둥근헤드라인" pitchFamily="18" charset="-127"/>
              <a:ea typeface="휴먼둥근헤드라인" pitchFamily="18" charset="-127"/>
            </a:rPr>
            <a:t>아</a:t>
          </a:r>
          <a:r>
            <a:rPr lang="ko-KR" altLang="en-US" b="1" dirty="0" smtClean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휴먼둥근헤드라인" pitchFamily="18" charset="-127"/>
              <a:ea typeface="휴먼둥근헤드라인" pitchFamily="18" charset="-127"/>
            </a:rPr>
            <a:t>랍</a:t>
          </a:r>
          <a:r>
            <a:rPr lang="ko-KR" altLang="en-US" b="1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휴먼둥근헤드라인" pitchFamily="18" charset="-127"/>
              <a:ea typeface="휴먼둥근헤드라인" pitchFamily="18" charset="-127"/>
            </a:rPr>
            <a:t>이</a:t>
          </a:r>
          <a:r>
            <a:rPr lang="ko-KR" altLang="en-US" b="1" dirty="0" smtClean="0">
              <a:solidFill>
                <a:srgbClr val="92D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휴먼둥근헤드라인" pitchFamily="18" charset="-127"/>
              <a:ea typeface="휴먼둥근헤드라인" pitchFamily="18" charset="-127"/>
            </a:rPr>
            <a:t>슬</a:t>
          </a:r>
          <a:r>
            <a:rPr lang="ko-KR" altLang="en-US" b="1" dirty="0" smtClean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휴먼둥근헤드라인" pitchFamily="18" charset="-127"/>
              <a:ea typeface="휴먼둥근헤드라인" pitchFamily="18" charset="-127"/>
            </a:rPr>
            <a:t>람</a:t>
          </a:r>
          <a:r>
            <a:rPr lang="ko-KR" altLang="en-US" b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휴먼둥근헤드라인" pitchFamily="18" charset="-127"/>
              <a:ea typeface="휴먼둥근헤드라인" pitchFamily="18" charset="-127"/>
            </a:rPr>
            <a:t>문</a:t>
          </a:r>
          <a:r>
            <a:rPr lang="ko-KR" altLang="en-US" b="1" dirty="0" smtClean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휴먼둥근헤드라인" pitchFamily="18" charset="-127"/>
              <a:ea typeface="휴먼둥근헤드라인" pitchFamily="18" charset="-127"/>
            </a:rPr>
            <a:t>화</a:t>
          </a:r>
          <a:endParaRPr lang="ko-KR" altLang="en-US" b="1" dirty="0">
            <a:solidFill>
              <a:srgbClr val="7030A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휴먼둥근헤드라인" pitchFamily="18" charset="-127"/>
            <a:ea typeface="휴먼둥근헤드라인" pitchFamily="18" charset="-127"/>
          </a:endParaRPr>
        </a:p>
      </dgm:t>
    </dgm:pt>
    <dgm:pt modelId="{91189164-C21E-4DC8-9DD9-5CC57E85F61E}" type="parTrans" cxnId="{A8AA1B24-A7C3-4544-A349-6E856E491ED8}">
      <dgm:prSet/>
      <dgm:spPr/>
      <dgm:t>
        <a:bodyPr/>
        <a:lstStyle/>
        <a:p>
          <a:pPr latinLnBrk="1"/>
          <a:endParaRPr lang="ko-KR" altLang="en-US"/>
        </a:p>
      </dgm:t>
    </dgm:pt>
    <dgm:pt modelId="{865DEABD-2A08-4354-A43B-E7553292E689}" type="sibTrans" cxnId="{A8AA1B24-A7C3-4544-A349-6E856E491ED8}">
      <dgm:prSet/>
      <dgm:spPr/>
      <dgm:t>
        <a:bodyPr/>
        <a:lstStyle/>
        <a:p>
          <a:pPr latinLnBrk="1"/>
          <a:endParaRPr lang="ko-KR" altLang="en-US"/>
        </a:p>
      </dgm:t>
    </dgm:pt>
    <dgm:pt modelId="{E070817E-7271-4FB7-8156-204EA8EE4987}" type="pres">
      <dgm:prSet presAssocID="{11D02582-6C90-4A68-AC49-37442E9E8032}" presName="Name0" presStyleCnt="0">
        <dgm:presLayoutVars>
          <dgm:chMax val="4"/>
          <dgm:resizeHandles val="exact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11F5DF86-97B3-4D8E-A5AF-04E068924D90}" type="pres">
      <dgm:prSet presAssocID="{11D02582-6C90-4A68-AC49-37442E9E8032}" presName="ellipse" presStyleLbl="trBgShp" presStyleIdx="0" presStyleCnt="1"/>
      <dgm:spPr/>
    </dgm:pt>
    <dgm:pt modelId="{422CFF8E-2CA9-44DE-9261-D7C846AD4F95}" type="pres">
      <dgm:prSet presAssocID="{11D02582-6C90-4A68-AC49-37442E9E8032}" presName="arrow1" presStyleLbl="fgShp" presStyleIdx="0" presStyleCnt="1"/>
      <dgm:spPr/>
    </dgm:pt>
    <dgm:pt modelId="{A345550B-896E-494A-A2B7-E3DBCA084584}" type="pres">
      <dgm:prSet presAssocID="{11D02582-6C90-4A68-AC49-37442E9E8032}" presName="rectangle" presStyleLbl="revTx" presStyleIdx="0" presStyleCnt="1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0A698260-4A07-4A62-88DE-46AE8AFC22CF}" type="pres">
      <dgm:prSet presAssocID="{751B3BA6-33B6-4238-BE6C-89D7CDFD041C}" presName="item1" presStyleLbl="node1" presStyleIdx="0" presStyleCnt="3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51120EFA-66F0-4267-B246-4E5E0A28D51A}" type="pres">
      <dgm:prSet presAssocID="{D386E167-5AEB-455E-8043-0D527B51175C}" presName="item2" presStyleLbl="node1" presStyleIdx="1" presStyleCnt="3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D6C5AD3F-1D77-4A7F-9DF6-45EE099E47FD}" type="pres">
      <dgm:prSet presAssocID="{E7667362-1784-41AB-B7FA-C672D66AB5B1}" presName="item3" presStyleLbl="node1" presStyleIdx="2" presStyleCnt="3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4D2D02B6-D690-4ECB-8C1E-A113736414B6}" type="pres">
      <dgm:prSet presAssocID="{11D02582-6C90-4A68-AC49-37442E9E8032}" presName="funnel" presStyleLbl="trAlignAcc1" presStyleIdx="0" presStyleCnt="1"/>
      <dgm:spPr/>
    </dgm:pt>
  </dgm:ptLst>
  <dgm:cxnLst>
    <dgm:cxn modelId="{A8AA1B24-A7C3-4544-A349-6E856E491ED8}" srcId="{11D02582-6C90-4A68-AC49-37442E9E8032}" destId="{E7667362-1784-41AB-B7FA-C672D66AB5B1}" srcOrd="3" destOrd="0" parTransId="{91189164-C21E-4DC8-9DD9-5CC57E85F61E}" sibTransId="{865DEABD-2A08-4354-A43B-E7553292E689}"/>
    <dgm:cxn modelId="{B388455F-5B88-43C3-821A-C574149F5D34}" type="presOf" srcId="{11D02582-6C90-4A68-AC49-37442E9E8032}" destId="{E070817E-7271-4FB7-8156-204EA8EE4987}" srcOrd="0" destOrd="0" presId="urn:microsoft.com/office/officeart/2005/8/layout/funnel1"/>
    <dgm:cxn modelId="{60255E7A-F5FC-495C-84AE-910698FAC6A9}" type="presOf" srcId="{E7667362-1784-41AB-B7FA-C672D66AB5B1}" destId="{A345550B-896E-494A-A2B7-E3DBCA084584}" srcOrd="0" destOrd="0" presId="urn:microsoft.com/office/officeart/2005/8/layout/funnel1"/>
    <dgm:cxn modelId="{DC15BFD1-5E8C-4BC8-9414-A1E4FCC6B080}" srcId="{11D02582-6C90-4A68-AC49-37442E9E8032}" destId="{751B3BA6-33B6-4238-BE6C-89D7CDFD041C}" srcOrd="1" destOrd="0" parTransId="{3B9E3053-A621-4422-B209-3FA6E48D19BC}" sibTransId="{A18FFF77-1474-4F34-B4AE-0BF95C3438DE}"/>
    <dgm:cxn modelId="{7D193E94-8899-4235-B690-AA2345342922}" srcId="{11D02582-6C90-4A68-AC49-37442E9E8032}" destId="{D386E167-5AEB-455E-8043-0D527B51175C}" srcOrd="2" destOrd="0" parTransId="{92A010CA-1FD7-4FE6-BD72-89AD6B3C62B8}" sibTransId="{B05A1B32-9897-4283-9512-1D63A40A6862}"/>
    <dgm:cxn modelId="{269A23D9-1A70-423D-A563-379D4DB48737}" type="presOf" srcId="{751B3BA6-33B6-4238-BE6C-89D7CDFD041C}" destId="{51120EFA-66F0-4267-B246-4E5E0A28D51A}" srcOrd="0" destOrd="0" presId="urn:microsoft.com/office/officeart/2005/8/layout/funnel1"/>
    <dgm:cxn modelId="{CA7239C3-14DF-4814-8931-7E5E91B92A20}" type="presOf" srcId="{D386E167-5AEB-455E-8043-0D527B51175C}" destId="{0A698260-4A07-4A62-88DE-46AE8AFC22CF}" srcOrd="0" destOrd="0" presId="urn:microsoft.com/office/officeart/2005/8/layout/funnel1"/>
    <dgm:cxn modelId="{8FF981E0-1E27-4A13-A5B7-875FAF88C5C7}" srcId="{11D02582-6C90-4A68-AC49-37442E9E8032}" destId="{EA7437A9-626D-497E-94C6-E790A3BDB7B3}" srcOrd="0" destOrd="0" parTransId="{B4AA3F18-5ACF-4B88-A14E-EBE5C93799F9}" sibTransId="{F845E876-D81B-4195-9002-7DC31117570F}"/>
    <dgm:cxn modelId="{3EF6755D-2E3E-4B59-9C18-693A9140C507}" type="presOf" srcId="{EA7437A9-626D-497E-94C6-E790A3BDB7B3}" destId="{D6C5AD3F-1D77-4A7F-9DF6-45EE099E47FD}" srcOrd="0" destOrd="0" presId="urn:microsoft.com/office/officeart/2005/8/layout/funnel1"/>
    <dgm:cxn modelId="{4A0688B6-B039-4892-9BAB-E1BBCADFF03B}" type="presParOf" srcId="{E070817E-7271-4FB7-8156-204EA8EE4987}" destId="{11F5DF86-97B3-4D8E-A5AF-04E068924D90}" srcOrd="0" destOrd="0" presId="urn:microsoft.com/office/officeart/2005/8/layout/funnel1"/>
    <dgm:cxn modelId="{EFD25E2E-F78E-4496-B9C1-E20C0D3793B3}" type="presParOf" srcId="{E070817E-7271-4FB7-8156-204EA8EE4987}" destId="{422CFF8E-2CA9-44DE-9261-D7C846AD4F95}" srcOrd="1" destOrd="0" presId="urn:microsoft.com/office/officeart/2005/8/layout/funnel1"/>
    <dgm:cxn modelId="{893B43D0-A1A7-472B-9138-169AD1B31BF8}" type="presParOf" srcId="{E070817E-7271-4FB7-8156-204EA8EE4987}" destId="{A345550B-896E-494A-A2B7-E3DBCA084584}" srcOrd="2" destOrd="0" presId="urn:microsoft.com/office/officeart/2005/8/layout/funnel1"/>
    <dgm:cxn modelId="{67E57328-1B97-44A5-85AD-A983F001489C}" type="presParOf" srcId="{E070817E-7271-4FB7-8156-204EA8EE4987}" destId="{0A698260-4A07-4A62-88DE-46AE8AFC22CF}" srcOrd="3" destOrd="0" presId="urn:microsoft.com/office/officeart/2005/8/layout/funnel1"/>
    <dgm:cxn modelId="{1E34D91E-C4D9-4551-B87E-375E2C61F37E}" type="presParOf" srcId="{E070817E-7271-4FB7-8156-204EA8EE4987}" destId="{51120EFA-66F0-4267-B246-4E5E0A28D51A}" srcOrd="4" destOrd="0" presId="urn:microsoft.com/office/officeart/2005/8/layout/funnel1"/>
    <dgm:cxn modelId="{99DC56F8-BA4F-4AB3-B068-05F352732691}" type="presParOf" srcId="{E070817E-7271-4FB7-8156-204EA8EE4987}" destId="{D6C5AD3F-1D77-4A7F-9DF6-45EE099E47FD}" srcOrd="5" destOrd="0" presId="urn:microsoft.com/office/officeart/2005/8/layout/funnel1"/>
    <dgm:cxn modelId="{43E56319-E84C-43FF-9EA8-B9939BE4BD7D}" type="presParOf" srcId="{E070817E-7271-4FB7-8156-204EA8EE4987}" destId="{4D2D02B6-D690-4ECB-8C1E-A113736414B6}" srcOrd="6" destOrd="0" presId="urn:microsoft.com/office/officeart/2005/8/layout/funnel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ED1B8B07-8A46-407C-BDDD-ECBE3187D71F}" type="doc">
      <dgm:prSet loTypeId="urn:microsoft.com/office/officeart/2005/8/layout/hProcess9" loCatId="process" qsTypeId="urn:microsoft.com/office/officeart/2005/8/quickstyle/simple1" qsCatId="simple" csTypeId="urn:microsoft.com/office/officeart/2005/8/colors/colorful4" csCatId="colorful" phldr="1"/>
      <dgm:spPr/>
    </dgm:pt>
    <dgm:pt modelId="{C3ADE7F6-1F42-4BE1-B38E-C0EB7CB305BC}">
      <dgm:prSet phldrT="[텍스트]" custT="1"/>
      <dgm:spPr/>
      <dgm:t>
        <a:bodyPr/>
        <a:lstStyle/>
        <a:p>
          <a:pPr latinLnBrk="1">
            <a:lnSpc>
              <a:spcPct val="90000"/>
            </a:lnSpc>
          </a:pPr>
          <a:r>
            <a:rPr lang="ko-KR" altLang="en-US" sz="2000" b="1" dirty="0" smtClean="0">
              <a:latin typeface="맑은 고딕" panose="020B0503020000020004" pitchFamily="50" charset="-127"/>
              <a:ea typeface="맑은 고딕" panose="020B0503020000020004" pitchFamily="50" charset="-127"/>
            </a:rPr>
            <a:t>인도</a:t>
          </a:r>
          <a:endParaRPr lang="en-US" altLang="ko-KR" sz="2000" b="1" dirty="0" smtClean="0">
            <a:latin typeface="맑은 고딕" panose="020B0503020000020004" pitchFamily="50" charset="-127"/>
            <a:ea typeface="맑은 고딕" panose="020B0503020000020004" pitchFamily="50" charset="-127"/>
          </a:endParaRPr>
        </a:p>
        <a:p>
          <a:pPr latinLnBrk="1">
            <a:lnSpc>
              <a:spcPct val="50000"/>
            </a:lnSpc>
          </a:pPr>
          <a:r>
            <a:rPr lang="en-US" altLang="ko-KR" sz="1400" b="1" dirty="0" smtClean="0">
              <a:latin typeface="맑은 고딕" panose="020B0503020000020004" pitchFamily="50" charset="-127"/>
              <a:ea typeface="맑은 고딕" panose="020B0503020000020004" pitchFamily="50" charset="-127"/>
            </a:rPr>
            <a:t>‘</a:t>
          </a:r>
          <a:r>
            <a:rPr lang="ko-KR" altLang="en-US" sz="1400" b="1" dirty="0" err="1" smtClean="0">
              <a:latin typeface="맑은 고딕" panose="020B0503020000020004" pitchFamily="50" charset="-127"/>
              <a:ea typeface="맑은 고딕" panose="020B0503020000020004" pitchFamily="50" charset="-127"/>
            </a:rPr>
            <a:t>난투크</a:t>
          </a:r>
          <a:r>
            <a:rPr lang="ko-KR" altLang="en-US" sz="1400" b="1" dirty="0" smtClean="0">
              <a:latin typeface="맑은 고딕" panose="020B0503020000020004" pitchFamily="50" charset="-127"/>
              <a:ea typeface="맑은 고딕" panose="020B0503020000020004" pitchFamily="50" charset="-127"/>
            </a:rPr>
            <a:t> </a:t>
          </a:r>
          <a:endParaRPr lang="en-US" altLang="ko-KR" sz="1400" b="1" dirty="0" smtClean="0">
            <a:latin typeface="맑은 고딕" panose="020B0503020000020004" pitchFamily="50" charset="-127"/>
            <a:ea typeface="맑은 고딕" panose="020B0503020000020004" pitchFamily="50" charset="-127"/>
          </a:endParaRPr>
        </a:p>
        <a:p>
          <a:pPr latinLnBrk="1">
            <a:lnSpc>
              <a:spcPct val="50000"/>
            </a:lnSpc>
          </a:pPr>
          <a:r>
            <a:rPr lang="ko-KR" altLang="en-US" sz="1400" b="1" dirty="0" err="1" smtClean="0">
              <a:latin typeface="맑은 고딕" panose="020B0503020000020004" pitchFamily="50" charset="-127"/>
              <a:ea typeface="맑은 고딕" panose="020B0503020000020004" pitchFamily="50" charset="-127"/>
            </a:rPr>
            <a:t>바카라남</a:t>
          </a:r>
          <a:r>
            <a:rPr lang="en-US" altLang="ko-KR" sz="1400" b="1" dirty="0" smtClean="0">
              <a:latin typeface="맑은 고딕" panose="020B0503020000020004" pitchFamily="50" charset="-127"/>
              <a:ea typeface="맑은 고딕" panose="020B0503020000020004" pitchFamily="50" charset="-127"/>
            </a:rPr>
            <a:t>’</a:t>
          </a:r>
          <a:endParaRPr lang="ko-KR" altLang="en-US" sz="1400" b="1" dirty="0">
            <a:latin typeface="맑은 고딕" panose="020B0503020000020004" pitchFamily="50" charset="-127"/>
            <a:ea typeface="맑은 고딕" panose="020B0503020000020004" pitchFamily="50" charset="-127"/>
          </a:endParaRPr>
        </a:p>
      </dgm:t>
    </dgm:pt>
    <dgm:pt modelId="{27E9A364-DB29-4417-AF66-3480EAA44F53}" type="parTrans" cxnId="{54494571-15F1-4BB0-9A94-6D860DD2B9ED}">
      <dgm:prSet/>
      <dgm:spPr/>
      <dgm:t>
        <a:bodyPr/>
        <a:lstStyle/>
        <a:p>
          <a:pPr latinLnBrk="1"/>
          <a:endParaRPr lang="ko-KR" altLang="en-US"/>
        </a:p>
      </dgm:t>
    </dgm:pt>
    <dgm:pt modelId="{D9878CBA-5410-43F5-9022-7ACE22CE1569}" type="sibTrans" cxnId="{54494571-15F1-4BB0-9A94-6D860DD2B9ED}">
      <dgm:prSet/>
      <dgm:spPr/>
      <dgm:t>
        <a:bodyPr/>
        <a:lstStyle/>
        <a:p>
          <a:pPr latinLnBrk="1"/>
          <a:endParaRPr lang="ko-KR" altLang="en-US"/>
        </a:p>
      </dgm:t>
    </dgm:pt>
    <dgm:pt modelId="{9235036A-6C5E-4EC0-B91E-60E33AFCAB7D}">
      <dgm:prSet custT="1"/>
      <dgm:spPr/>
      <dgm:t>
        <a:bodyPr/>
        <a:lstStyle/>
        <a:p>
          <a:pPr latinLnBrk="1"/>
          <a:r>
            <a:rPr lang="ko-KR" altLang="en-US" sz="1900" b="1" dirty="0" smtClean="0">
              <a:latin typeface="맑은 고딕" panose="020B0503020000020004" pitchFamily="50" charset="-127"/>
              <a:ea typeface="맑은 고딕" panose="020B0503020000020004" pitchFamily="50" charset="-127"/>
            </a:rPr>
            <a:t>이집트</a:t>
          </a:r>
          <a:endParaRPr lang="en-US" altLang="ko-KR" sz="1900" b="1" dirty="0" smtClean="0">
            <a:latin typeface="맑은 고딕" panose="020B0503020000020004" pitchFamily="50" charset="-127"/>
            <a:ea typeface="맑은 고딕" panose="020B0503020000020004" pitchFamily="50" charset="-127"/>
          </a:endParaRPr>
        </a:p>
        <a:p>
          <a:pPr latinLnBrk="1"/>
          <a:r>
            <a:rPr lang="ko-KR" altLang="en-US" sz="1400" b="1" dirty="0" smtClean="0">
              <a:latin typeface="맑은 고딕" panose="020B0503020000020004" pitchFamily="50" charset="-127"/>
              <a:ea typeface="맑은 고딕" panose="020B0503020000020004" pitchFamily="50" charset="-127"/>
            </a:rPr>
            <a:t>전문이야기꾼생산</a:t>
          </a:r>
          <a:endParaRPr lang="ko-KR" altLang="en-US" sz="1400" b="1" dirty="0">
            <a:latin typeface="맑은 고딕" panose="020B0503020000020004" pitchFamily="50" charset="-127"/>
            <a:ea typeface="맑은 고딕" panose="020B0503020000020004" pitchFamily="50" charset="-127"/>
          </a:endParaRPr>
        </a:p>
      </dgm:t>
    </dgm:pt>
    <dgm:pt modelId="{F4D12C88-3898-4C3C-A846-D4FCD0656523}" type="parTrans" cxnId="{EE5B145C-808B-42E7-8580-4461277DD503}">
      <dgm:prSet/>
      <dgm:spPr/>
      <dgm:t>
        <a:bodyPr/>
        <a:lstStyle/>
        <a:p>
          <a:pPr latinLnBrk="1"/>
          <a:endParaRPr lang="ko-KR" altLang="en-US"/>
        </a:p>
      </dgm:t>
    </dgm:pt>
    <dgm:pt modelId="{F124B60C-0B6A-4F48-AB28-B2363A09F1CE}" type="sibTrans" cxnId="{EE5B145C-808B-42E7-8580-4461277DD503}">
      <dgm:prSet/>
      <dgm:spPr/>
      <dgm:t>
        <a:bodyPr/>
        <a:lstStyle/>
        <a:p>
          <a:pPr latinLnBrk="1"/>
          <a:endParaRPr lang="ko-KR" altLang="en-US"/>
        </a:p>
      </dgm:t>
    </dgm:pt>
    <dgm:pt modelId="{F50C1544-34FF-401E-8BDF-6655CDE3843A}">
      <dgm:prSet phldrT="[텍스트]" custT="1"/>
      <dgm:spPr/>
      <dgm:t>
        <a:bodyPr/>
        <a:lstStyle/>
        <a:p>
          <a:pPr latinLnBrk="1">
            <a:lnSpc>
              <a:spcPct val="90000"/>
            </a:lnSpc>
          </a:pPr>
          <a:r>
            <a:rPr lang="ko-KR" altLang="en-US" sz="2000" b="1" dirty="0" smtClean="0">
              <a:latin typeface="맑은 고딕" panose="020B0503020000020004" pitchFamily="50" charset="-127"/>
              <a:ea typeface="맑은 고딕" panose="020B0503020000020004" pitchFamily="50" charset="-127"/>
            </a:rPr>
            <a:t>페르시아 </a:t>
          </a:r>
          <a:r>
            <a:rPr lang="en-US" altLang="ko-KR" sz="1400" b="1" dirty="0" smtClean="0">
              <a:latin typeface="맑은 고딕" panose="020B0503020000020004" pitchFamily="50" charset="-127"/>
              <a:ea typeface="맑은 고딕" panose="020B0503020000020004" pitchFamily="50" charset="-127"/>
            </a:rPr>
            <a:t>‘</a:t>
          </a:r>
          <a:r>
            <a:rPr lang="ko-KR" altLang="en-US" sz="1400" b="1" dirty="0" err="1" smtClean="0">
              <a:latin typeface="맑은 고딕" panose="020B0503020000020004" pitchFamily="50" charset="-127"/>
              <a:ea typeface="맑은 고딕" panose="020B0503020000020004" pitchFamily="50" charset="-127"/>
            </a:rPr>
            <a:t>하자르</a:t>
          </a:r>
          <a:r>
            <a:rPr lang="ko-KR" altLang="en-US" sz="1400" b="1" dirty="0" smtClean="0">
              <a:latin typeface="맑은 고딕" panose="020B0503020000020004" pitchFamily="50" charset="-127"/>
              <a:ea typeface="맑은 고딕" panose="020B0503020000020004" pitchFamily="50" charset="-127"/>
            </a:rPr>
            <a:t> </a:t>
          </a:r>
          <a:endParaRPr lang="en-US" altLang="ko-KR" sz="1400" b="1" dirty="0" smtClean="0">
            <a:latin typeface="맑은 고딕" panose="020B0503020000020004" pitchFamily="50" charset="-127"/>
            <a:ea typeface="맑은 고딕" panose="020B0503020000020004" pitchFamily="50" charset="-127"/>
          </a:endParaRPr>
        </a:p>
        <a:p>
          <a:pPr latinLnBrk="1">
            <a:lnSpc>
              <a:spcPct val="50000"/>
            </a:lnSpc>
          </a:pPr>
          <a:r>
            <a:rPr lang="ko-KR" altLang="en-US" sz="1400" b="1" dirty="0" err="1" smtClean="0">
              <a:latin typeface="맑은 고딕" panose="020B0503020000020004" pitchFamily="50" charset="-127"/>
              <a:ea typeface="맑은 고딕" panose="020B0503020000020004" pitchFamily="50" charset="-127"/>
            </a:rPr>
            <a:t>아흐사나</a:t>
          </a:r>
          <a:r>
            <a:rPr lang="en-US" altLang="ko-KR" sz="2200" b="1" dirty="0" smtClean="0">
              <a:latin typeface="맑은 고딕" panose="020B0503020000020004" pitchFamily="50" charset="-127"/>
              <a:ea typeface="맑은 고딕" panose="020B0503020000020004" pitchFamily="50" charset="-127"/>
            </a:rPr>
            <a:t>’</a:t>
          </a:r>
          <a:endParaRPr lang="ko-KR" altLang="en-US" sz="2200" dirty="0"/>
        </a:p>
      </dgm:t>
    </dgm:pt>
    <dgm:pt modelId="{22B1699F-85F1-45AC-BCD6-52A3F0455C9E}" type="parTrans" cxnId="{B1DF6612-4549-453A-B91D-1EE555F81204}">
      <dgm:prSet/>
      <dgm:spPr/>
      <dgm:t>
        <a:bodyPr/>
        <a:lstStyle/>
        <a:p>
          <a:pPr latinLnBrk="1"/>
          <a:endParaRPr lang="ko-KR" altLang="en-US"/>
        </a:p>
      </dgm:t>
    </dgm:pt>
    <dgm:pt modelId="{06693F33-49DB-4378-BFD1-9D775E303417}" type="sibTrans" cxnId="{B1DF6612-4549-453A-B91D-1EE555F81204}">
      <dgm:prSet/>
      <dgm:spPr/>
      <dgm:t>
        <a:bodyPr/>
        <a:lstStyle/>
        <a:p>
          <a:pPr latinLnBrk="1"/>
          <a:endParaRPr lang="ko-KR" altLang="en-US"/>
        </a:p>
      </dgm:t>
    </dgm:pt>
    <dgm:pt modelId="{105CE30C-E8B1-4BF9-BBAC-8E7CAF18BF37}">
      <dgm:prSet phldrT="[텍스트]" custT="1"/>
      <dgm:spPr/>
      <dgm:t>
        <a:bodyPr/>
        <a:lstStyle/>
        <a:p>
          <a:pPr latinLnBrk="1"/>
          <a:r>
            <a:rPr lang="ko-KR" altLang="en-US" sz="1900" b="1" dirty="0" smtClean="0">
              <a:latin typeface="맑은 고딕" panose="020B0503020000020004" pitchFamily="50" charset="-127"/>
              <a:ea typeface="맑은 고딕" panose="020B0503020000020004" pitchFamily="50" charset="-127"/>
            </a:rPr>
            <a:t>바그다드</a:t>
          </a:r>
          <a:endParaRPr lang="en-US" altLang="ko-KR" sz="1900" b="1" dirty="0" smtClean="0">
            <a:latin typeface="맑은 고딕" panose="020B0503020000020004" pitchFamily="50" charset="-127"/>
            <a:ea typeface="맑은 고딕" panose="020B0503020000020004" pitchFamily="50" charset="-127"/>
          </a:endParaRPr>
        </a:p>
        <a:p>
          <a:pPr latinLnBrk="1"/>
          <a:r>
            <a:rPr lang="ko-KR" altLang="en-US" sz="1900" b="1" dirty="0" smtClean="0">
              <a:latin typeface="맑은 고딕" panose="020B0503020000020004" pitchFamily="50" charset="-127"/>
              <a:ea typeface="맑은 고딕" panose="020B0503020000020004" pitchFamily="50" charset="-127"/>
            </a:rPr>
            <a:t> </a:t>
          </a:r>
          <a:r>
            <a:rPr lang="ko-KR" altLang="en-US" sz="1400" b="1" dirty="0" smtClean="0">
              <a:latin typeface="맑은 고딕" panose="020B0503020000020004" pitchFamily="50" charset="-127"/>
              <a:ea typeface="맑은 고딕" panose="020B0503020000020004" pitchFamily="50" charset="-127"/>
            </a:rPr>
            <a:t>작가생산</a:t>
          </a:r>
          <a:endParaRPr lang="ko-KR" altLang="en-US" sz="1400" dirty="0"/>
        </a:p>
      </dgm:t>
    </dgm:pt>
    <dgm:pt modelId="{A195ABF8-FC57-4815-981A-2AEF55C247A9}" type="parTrans" cxnId="{69502EEB-4214-49CF-99DF-E7130C167523}">
      <dgm:prSet/>
      <dgm:spPr/>
      <dgm:t>
        <a:bodyPr/>
        <a:lstStyle/>
        <a:p>
          <a:pPr latinLnBrk="1"/>
          <a:endParaRPr lang="ko-KR" altLang="en-US"/>
        </a:p>
      </dgm:t>
    </dgm:pt>
    <dgm:pt modelId="{D295208D-0EBA-4650-9A79-EE55A2F36489}" type="sibTrans" cxnId="{69502EEB-4214-49CF-99DF-E7130C167523}">
      <dgm:prSet/>
      <dgm:spPr/>
      <dgm:t>
        <a:bodyPr/>
        <a:lstStyle/>
        <a:p>
          <a:pPr latinLnBrk="1"/>
          <a:endParaRPr lang="ko-KR" altLang="en-US"/>
        </a:p>
      </dgm:t>
    </dgm:pt>
    <dgm:pt modelId="{16CEE151-0F0F-4A53-A1A3-3B697AFA4E6C}" type="pres">
      <dgm:prSet presAssocID="{ED1B8B07-8A46-407C-BDDD-ECBE3187D71F}" presName="CompostProcess" presStyleCnt="0">
        <dgm:presLayoutVars>
          <dgm:dir/>
          <dgm:resizeHandles val="exact"/>
        </dgm:presLayoutVars>
      </dgm:prSet>
      <dgm:spPr/>
    </dgm:pt>
    <dgm:pt modelId="{A23FA59F-21BF-40CC-AA51-32F7C33032DA}" type="pres">
      <dgm:prSet presAssocID="{ED1B8B07-8A46-407C-BDDD-ECBE3187D71F}" presName="arrow" presStyleLbl="bgShp" presStyleIdx="0" presStyleCnt="1" custScaleX="117647"/>
      <dgm:spPr/>
    </dgm:pt>
    <dgm:pt modelId="{174BB042-FADB-484C-B6A7-5D24E2DA29BE}" type="pres">
      <dgm:prSet presAssocID="{ED1B8B07-8A46-407C-BDDD-ECBE3187D71F}" presName="linearProcess" presStyleCnt="0"/>
      <dgm:spPr/>
    </dgm:pt>
    <dgm:pt modelId="{8AD0DC3E-5E39-43EC-B7FE-5AA3165FD163}" type="pres">
      <dgm:prSet presAssocID="{C3ADE7F6-1F42-4BE1-B38E-C0EB7CB305BC}" presName="text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64055CD6-D359-4883-925A-846665F16E99}" type="pres">
      <dgm:prSet presAssocID="{D9878CBA-5410-43F5-9022-7ACE22CE1569}" presName="sibTrans" presStyleCnt="0"/>
      <dgm:spPr/>
    </dgm:pt>
    <dgm:pt modelId="{1D1C8DFC-EA98-451B-98DE-9C9F7DEAF5B6}" type="pres">
      <dgm:prSet presAssocID="{F50C1544-34FF-401E-8BDF-6655CDE3843A}" presName="text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304F7242-C299-44A4-A8B3-D8EE746FB191}" type="pres">
      <dgm:prSet presAssocID="{06693F33-49DB-4378-BFD1-9D775E303417}" presName="sibTrans" presStyleCnt="0"/>
      <dgm:spPr/>
    </dgm:pt>
    <dgm:pt modelId="{F5EEAAAB-1F15-47E3-9A7E-4DBEB2E712E7}" type="pres">
      <dgm:prSet presAssocID="{105CE30C-E8B1-4BF9-BBAC-8E7CAF18BF37}" presName="text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BD93E31D-8A3E-4598-A5C4-4E7A7E6633B9}" type="pres">
      <dgm:prSet presAssocID="{D295208D-0EBA-4650-9A79-EE55A2F36489}" presName="sibTrans" presStyleCnt="0"/>
      <dgm:spPr/>
    </dgm:pt>
    <dgm:pt modelId="{10E444B4-665C-41D8-9476-8E6FE343B782}" type="pres">
      <dgm:prSet presAssocID="{9235036A-6C5E-4EC0-B91E-60E33AFCAB7D}" presName="text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</dgm:ptLst>
  <dgm:cxnLst>
    <dgm:cxn modelId="{BEDE0FBD-E4D3-4871-9FB2-729C20210979}" type="presOf" srcId="{9235036A-6C5E-4EC0-B91E-60E33AFCAB7D}" destId="{10E444B4-665C-41D8-9476-8E6FE343B782}" srcOrd="0" destOrd="0" presId="urn:microsoft.com/office/officeart/2005/8/layout/hProcess9"/>
    <dgm:cxn modelId="{50362749-708A-453A-B216-B5246A09F6D6}" type="presOf" srcId="{C3ADE7F6-1F42-4BE1-B38E-C0EB7CB305BC}" destId="{8AD0DC3E-5E39-43EC-B7FE-5AA3165FD163}" srcOrd="0" destOrd="0" presId="urn:microsoft.com/office/officeart/2005/8/layout/hProcess9"/>
    <dgm:cxn modelId="{7B15DA0A-9DF6-4C5D-84FB-A680C850CBD2}" type="presOf" srcId="{F50C1544-34FF-401E-8BDF-6655CDE3843A}" destId="{1D1C8DFC-EA98-451B-98DE-9C9F7DEAF5B6}" srcOrd="0" destOrd="0" presId="urn:microsoft.com/office/officeart/2005/8/layout/hProcess9"/>
    <dgm:cxn modelId="{69502EEB-4214-49CF-99DF-E7130C167523}" srcId="{ED1B8B07-8A46-407C-BDDD-ECBE3187D71F}" destId="{105CE30C-E8B1-4BF9-BBAC-8E7CAF18BF37}" srcOrd="2" destOrd="0" parTransId="{A195ABF8-FC57-4815-981A-2AEF55C247A9}" sibTransId="{D295208D-0EBA-4650-9A79-EE55A2F36489}"/>
    <dgm:cxn modelId="{EE5B145C-808B-42E7-8580-4461277DD503}" srcId="{ED1B8B07-8A46-407C-BDDD-ECBE3187D71F}" destId="{9235036A-6C5E-4EC0-B91E-60E33AFCAB7D}" srcOrd="3" destOrd="0" parTransId="{F4D12C88-3898-4C3C-A846-D4FCD0656523}" sibTransId="{F124B60C-0B6A-4F48-AB28-B2363A09F1CE}"/>
    <dgm:cxn modelId="{B1DF6612-4549-453A-B91D-1EE555F81204}" srcId="{ED1B8B07-8A46-407C-BDDD-ECBE3187D71F}" destId="{F50C1544-34FF-401E-8BDF-6655CDE3843A}" srcOrd="1" destOrd="0" parTransId="{22B1699F-85F1-45AC-BCD6-52A3F0455C9E}" sibTransId="{06693F33-49DB-4378-BFD1-9D775E303417}"/>
    <dgm:cxn modelId="{54494571-15F1-4BB0-9A94-6D860DD2B9ED}" srcId="{ED1B8B07-8A46-407C-BDDD-ECBE3187D71F}" destId="{C3ADE7F6-1F42-4BE1-B38E-C0EB7CB305BC}" srcOrd="0" destOrd="0" parTransId="{27E9A364-DB29-4417-AF66-3480EAA44F53}" sibTransId="{D9878CBA-5410-43F5-9022-7ACE22CE1569}"/>
    <dgm:cxn modelId="{FC4A1A27-AE81-40C0-B603-4C6350E6F626}" type="presOf" srcId="{105CE30C-E8B1-4BF9-BBAC-8E7CAF18BF37}" destId="{F5EEAAAB-1F15-47E3-9A7E-4DBEB2E712E7}" srcOrd="0" destOrd="0" presId="urn:microsoft.com/office/officeart/2005/8/layout/hProcess9"/>
    <dgm:cxn modelId="{621337A1-1F0C-4176-94BD-545D2D1902D0}" type="presOf" srcId="{ED1B8B07-8A46-407C-BDDD-ECBE3187D71F}" destId="{16CEE151-0F0F-4A53-A1A3-3B697AFA4E6C}" srcOrd="0" destOrd="0" presId="urn:microsoft.com/office/officeart/2005/8/layout/hProcess9"/>
    <dgm:cxn modelId="{1E8F76D3-BD86-4121-A3AF-910C9992D4B4}" type="presParOf" srcId="{16CEE151-0F0F-4A53-A1A3-3B697AFA4E6C}" destId="{A23FA59F-21BF-40CC-AA51-32F7C33032DA}" srcOrd="0" destOrd="0" presId="urn:microsoft.com/office/officeart/2005/8/layout/hProcess9"/>
    <dgm:cxn modelId="{0A0A0991-5578-4E16-86C4-CFAE9B382783}" type="presParOf" srcId="{16CEE151-0F0F-4A53-A1A3-3B697AFA4E6C}" destId="{174BB042-FADB-484C-B6A7-5D24E2DA29BE}" srcOrd="1" destOrd="0" presId="urn:microsoft.com/office/officeart/2005/8/layout/hProcess9"/>
    <dgm:cxn modelId="{3FFDF180-7779-47EC-9CD2-53EFCF2B2325}" type="presParOf" srcId="{174BB042-FADB-484C-B6A7-5D24E2DA29BE}" destId="{8AD0DC3E-5E39-43EC-B7FE-5AA3165FD163}" srcOrd="0" destOrd="0" presId="urn:microsoft.com/office/officeart/2005/8/layout/hProcess9"/>
    <dgm:cxn modelId="{77BFAC02-EFB1-4236-AAFD-8905A597CE51}" type="presParOf" srcId="{174BB042-FADB-484C-B6A7-5D24E2DA29BE}" destId="{64055CD6-D359-4883-925A-846665F16E99}" srcOrd="1" destOrd="0" presId="urn:microsoft.com/office/officeart/2005/8/layout/hProcess9"/>
    <dgm:cxn modelId="{876314AD-FD78-45B6-AD58-B6E19D480B3A}" type="presParOf" srcId="{174BB042-FADB-484C-B6A7-5D24E2DA29BE}" destId="{1D1C8DFC-EA98-451B-98DE-9C9F7DEAF5B6}" srcOrd="2" destOrd="0" presId="urn:microsoft.com/office/officeart/2005/8/layout/hProcess9"/>
    <dgm:cxn modelId="{38BDA6D7-CA6B-4DE1-8DAD-772B179E9BB7}" type="presParOf" srcId="{174BB042-FADB-484C-B6A7-5D24E2DA29BE}" destId="{304F7242-C299-44A4-A8B3-D8EE746FB191}" srcOrd="3" destOrd="0" presId="urn:microsoft.com/office/officeart/2005/8/layout/hProcess9"/>
    <dgm:cxn modelId="{1A8F6901-4DF7-49A9-BB3F-9AFE26A0637D}" type="presParOf" srcId="{174BB042-FADB-484C-B6A7-5D24E2DA29BE}" destId="{F5EEAAAB-1F15-47E3-9A7E-4DBEB2E712E7}" srcOrd="4" destOrd="0" presId="urn:microsoft.com/office/officeart/2005/8/layout/hProcess9"/>
    <dgm:cxn modelId="{88ED1396-656A-4992-9404-D01046CDA6A3}" type="presParOf" srcId="{174BB042-FADB-484C-B6A7-5D24E2DA29BE}" destId="{BD93E31D-8A3E-4598-A5C4-4E7A7E6633B9}" srcOrd="5" destOrd="0" presId="urn:microsoft.com/office/officeart/2005/8/layout/hProcess9"/>
    <dgm:cxn modelId="{8DCB5E6C-47A9-479F-A3FB-7201CCA25DC7}" type="presParOf" srcId="{174BB042-FADB-484C-B6A7-5D24E2DA29BE}" destId="{10E444B4-665C-41D8-9476-8E6FE343B782}" srcOrd="6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6CBEF25-0029-40CC-AF39-E03C3AEBD736}">
      <dsp:nvSpPr>
        <dsp:cNvPr id="0" name=""/>
        <dsp:cNvSpPr/>
      </dsp:nvSpPr>
      <dsp:spPr>
        <a:xfrm>
          <a:off x="1539423" y="210623"/>
          <a:ext cx="2721902" cy="2721902"/>
        </a:xfrm>
        <a:prstGeom prst="pie">
          <a:avLst>
            <a:gd name="adj1" fmla="val 16200000"/>
            <a:gd name="adj2" fmla="val 18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3180" tIns="43180" rIns="43180" bIns="43180" numCol="1" spcCol="1270" anchor="ctr" anchorCtr="0">
          <a:noAutofit/>
          <a:sp3d extrusionH="28000" prstMaterial="matte"/>
        </a:bodyPr>
        <a:lstStyle/>
        <a:p>
          <a:pPr lvl="0" algn="ctr" defTabSz="15113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3400" kern="1200" dirty="0" smtClean="0"/>
            <a:t>언어</a:t>
          </a:r>
          <a:endParaRPr lang="ko-KR" altLang="en-US" sz="3400" kern="1200" dirty="0"/>
        </a:p>
      </dsp:txBody>
      <dsp:txXfrm>
        <a:off x="2973930" y="787407"/>
        <a:ext cx="972108" cy="810090"/>
      </dsp:txXfrm>
    </dsp:sp>
    <dsp:sp modelId="{D2AB712E-474C-4E39-B874-D50340439D11}">
      <dsp:nvSpPr>
        <dsp:cNvPr id="0" name=""/>
        <dsp:cNvSpPr/>
      </dsp:nvSpPr>
      <dsp:spPr>
        <a:xfrm>
          <a:off x="1483364" y="307834"/>
          <a:ext cx="2721902" cy="2721902"/>
        </a:xfrm>
        <a:prstGeom prst="pie">
          <a:avLst>
            <a:gd name="adj1" fmla="val 1800000"/>
            <a:gd name="adj2" fmla="val 90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3180" tIns="43180" rIns="43180" bIns="43180" numCol="1" spcCol="1270" anchor="ctr" anchorCtr="0">
          <a:noAutofit/>
          <a:sp3d extrusionH="28000" prstMaterial="matte"/>
        </a:bodyPr>
        <a:lstStyle/>
        <a:p>
          <a:pPr lvl="0" algn="ctr" defTabSz="15113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3400" kern="1200" dirty="0" smtClean="0"/>
            <a:t>종교</a:t>
          </a:r>
          <a:endParaRPr lang="ko-KR" altLang="en-US" sz="3400" kern="1200" dirty="0"/>
        </a:p>
      </dsp:txBody>
      <dsp:txXfrm>
        <a:off x="2131436" y="2073830"/>
        <a:ext cx="1458162" cy="712879"/>
      </dsp:txXfrm>
    </dsp:sp>
    <dsp:sp modelId="{DF0183F8-7598-432F-8725-8CD41D92D433}">
      <dsp:nvSpPr>
        <dsp:cNvPr id="0" name=""/>
        <dsp:cNvSpPr/>
      </dsp:nvSpPr>
      <dsp:spPr>
        <a:xfrm>
          <a:off x="1427306" y="210623"/>
          <a:ext cx="2721902" cy="2721902"/>
        </a:xfrm>
        <a:prstGeom prst="pie">
          <a:avLst>
            <a:gd name="adj1" fmla="val 90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3180" tIns="43180" rIns="43180" bIns="43180" numCol="1" spcCol="1270" anchor="ctr" anchorCtr="0">
          <a:noAutofit/>
          <a:sp3d extrusionH="28000" prstMaterial="matte"/>
        </a:bodyPr>
        <a:lstStyle/>
        <a:p>
          <a:pPr lvl="0" algn="ctr" defTabSz="15113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3400" kern="1200" dirty="0" smtClean="0"/>
            <a:t>민족 </a:t>
          </a:r>
          <a:endParaRPr lang="ko-KR" altLang="en-US" sz="3400" kern="1200" dirty="0"/>
        </a:p>
      </dsp:txBody>
      <dsp:txXfrm>
        <a:off x="1742593" y="787407"/>
        <a:ext cx="972108" cy="810090"/>
      </dsp:txXfrm>
    </dsp:sp>
    <dsp:sp modelId="{CDADC46A-DFA2-43C1-9F80-D87C2CB2E062}">
      <dsp:nvSpPr>
        <dsp:cNvPr id="0" name=""/>
        <dsp:cNvSpPr/>
      </dsp:nvSpPr>
      <dsp:spPr>
        <a:xfrm>
          <a:off x="1371148" y="42124"/>
          <a:ext cx="3058899" cy="3058899"/>
        </a:xfrm>
        <a:prstGeom prst="circularArrow">
          <a:avLst>
            <a:gd name="adj1" fmla="val 5085"/>
            <a:gd name="adj2" fmla="val 327528"/>
            <a:gd name="adj3" fmla="val 1472472"/>
            <a:gd name="adj4" fmla="val 16199432"/>
            <a:gd name="adj5" fmla="val 5932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p3d prstMaterial="matte"/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69FD06AC-2B9E-4C6B-A78E-8765C3139F9D}">
      <dsp:nvSpPr>
        <dsp:cNvPr id="0" name=""/>
        <dsp:cNvSpPr/>
      </dsp:nvSpPr>
      <dsp:spPr>
        <a:xfrm>
          <a:off x="1314866" y="139163"/>
          <a:ext cx="3058899" cy="3058899"/>
        </a:xfrm>
        <a:prstGeom prst="circularArrow">
          <a:avLst>
            <a:gd name="adj1" fmla="val 5085"/>
            <a:gd name="adj2" fmla="val 327528"/>
            <a:gd name="adj3" fmla="val 8671970"/>
            <a:gd name="adj4" fmla="val 1800502"/>
            <a:gd name="adj5" fmla="val 5932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p3d prstMaterial="matte"/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F19D0B78-9168-4885-AA4B-84DF1737FE56}">
      <dsp:nvSpPr>
        <dsp:cNvPr id="0" name=""/>
        <dsp:cNvSpPr/>
      </dsp:nvSpPr>
      <dsp:spPr>
        <a:xfrm>
          <a:off x="1258583" y="42124"/>
          <a:ext cx="3058899" cy="3058899"/>
        </a:xfrm>
        <a:prstGeom prst="circularArrow">
          <a:avLst>
            <a:gd name="adj1" fmla="val 5085"/>
            <a:gd name="adj2" fmla="val 327528"/>
            <a:gd name="adj3" fmla="val 15873039"/>
            <a:gd name="adj4" fmla="val 9000000"/>
            <a:gd name="adj5" fmla="val 5932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p3d prstMaterial="matte"/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FB36C68-0790-4A86-AD6C-FD95BEBA98D1}">
      <dsp:nvSpPr>
        <dsp:cNvPr id="0" name=""/>
        <dsp:cNvSpPr/>
      </dsp:nvSpPr>
      <dsp:spPr>
        <a:xfrm>
          <a:off x="234193" y="5092"/>
          <a:ext cx="1862023" cy="1862023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425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3335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ko-KR" sz="3000" kern="1200" dirty="0" smtClean="0"/>
            <a:t>Arab</a:t>
          </a:r>
          <a:endParaRPr lang="ko-KR" altLang="en-US" sz="3000" kern="1200" dirty="0"/>
        </a:p>
      </dsp:txBody>
      <dsp:txXfrm>
        <a:off x="494205" y="224664"/>
        <a:ext cx="1073598" cy="1422878"/>
      </dsp:txXfrm>
    </dsp:sp>
    <dsp:sp modelId="{A8D21793-1157-4286-B8A4-C45B6D0A4B21}">
      <dsp:nvSpPr>
        <dsp:cNvPr id="0" name=""/>
        <dsp:cNvSpPr/>
      </dsp:nvSpPr>
      <dsp:spPr>
        <a:xfrm>
          <a:off x="1576191" y="5092"/>
          <a:ext cx="1862023" cy="1862023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425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3335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ko-KR" sz="3000" kern="1200" dirty="0" smtClean="0"/>
            <a:t>Islam</a:t>
          </a:r>
          <a:endParaRPr lang="ko-KR" altLang="en-US" sz="3000" kern="1200" dirty="0"/>
        </a:p>
      </dsp:txBody>
      <dsp:txXfrm>
        <a:off x="2104603" y="224664"/>
        <a:ext cx="1073598" cy="1422878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1F5DF86-97B3-4D8E-A5AF-04E068924D90}">
      <dsp:nvSpPr>
        <dsp:cNvPr id="0" name=""/>
        <dsp:cNvSpPr/>
      </dsp:nvSpPr>
      <dsp:spPr>
        <a:xfrm>
          <a:off x="1356740" y="143401"/>
          <a:ext cx="2845973" cy="988369"/>
        </a:xfrm>
        <a:prstGeom prst="ellipse">
          <a:avLst/>
        </a:prstGeom>
        <a:solidFill>
          <a:schemeClr val="accent1">
            <a:tint val="50000"/>
            <a:alpha val="4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z="-190500" extrusionH="12700" prstMaterial="matte"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22CFF8E-2CA9-44DE-9261-D7C846AD4F95}">
      <dsp:nvSpPr>
        <dsp:cNvPr id="0" name=""/>
        <dsp:cNvSpPr/>
      </dsp:nvSpPr>
      <dsp:spPr>
        <a:xfrm>
          <a:off x="2508367" y="2563582"/>
          <a:ext cx="551545" cy="352989"/>
        </a:xfrm>
        <a:prstGeom prst="downArrow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z="190500"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A345550B-896E-494A-A2B7-E3DBCA084584}">
      <dsp:nvSpPr>
        <dsp:cNvPr id="0" name=""/>
        <dsp:cNvSpPr/>
      </dsp:nvSpPr>
      <dsp:spPr>
        <a:xfrm>
          <a:off x="1460431" y="2845973"/>
          <a:ext cx="2647417" cy="66185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9352" tIns="149352" rIns="149352" bIns="149352" numCol="1" spcCol="1270" anchor="ctr" anchorCtr="0">
          <a:noAutofit/>
        </a:bodyPr>
        <a:lstStyle/>
        <a:p>
          <a:pPr lvl="0" algn="ctr" defTabSz="93345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2100" b="1" kern="1200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휴먼둥근헤드라인" pitchFamily="18" charset="-127"/>
              <a:ea typeface="휴먼둥근헤드라인" pitchFamily="18" charset="-127"/>
            </a:rPr>
            <a:t>아</a:t>
          </a:r>
          <a:r>
            <a:rPr lang="ko-KR" altLang="en-US" sz="2100" b="1" kern="1200" dirty="0" smtClean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휴먼둥근헤드라인" pitchFamily="18" charset="-127"/>
              <a:ea typeface="휴먼둥근헤드라인" pitchFamily="18" charset="-127"/>
            </a:rPr>
            <a:t>랍</a:t>
          </a:r>
          <a:r>
            <a:rPr lang="ko-KR" altLang="en-US" sz="2100" b="1" kern="1200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휴먼둥근헤드라인" pitchFamily="18" charset="-127"/>
              <a:ea typeface="휴먼둥근헤드라인" pitchFamily="18" charset="-127"/>
            </a:rPr>
            <a:t>이</a:t>
          </a:r>
          <a:r>
            <a:rPr lang="ko-KR" altLang="en-US" sz="2100" b="1" kern="1200" dirty="0" smtClean="0">
              <a:solidFill>
                <a:srgbClr val="92D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휴먼둥근헤드라인" pitchFamily="18" charset="-127"/>
              <a:ea typeface="휴먼둥근헤드라인" pitchFamily="18" charset="-127"/>
            </a:rPr>
            <a:t>슬</a:t>
          </a:r>
          <a:r>
            <a:rPr lang="ko-KR" altLang="en-US" sz="2100" b="1" kern="1200" dirty="0" smtClean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휴먼둥근헤드라인" pitchFamily="18" charset="-127"/>
              <a:ea typeface="휴먼둥근헤드라인" pitchFamily="18" charset="-127"/>
            </a:rPr>
            <a:t>람</a:t>
          </a:r>
          <a:r>
            <a:rPr lang="ko-KR" altLang="en-US" sz="2100" b="1" kern="1200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휴먼둥근헤드라인" pitchFamily="18" charset="-127"/>
              <a:ea typeface="휴먼둥근헤드라인" pitchFamily="18" charset="-127"/>
            </a:rPr>
            <a:t>문</a:t>
          </a:r>
          <a:r>
            <a:rPr lang="ko-KR" altLang="en-US" sz="2100" b="1" kern="1200" dirty="0" smtClean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휴먼둥근헤드라인" pitchFamily="18" charset="-127"/>
              <a:ea typeface="휴먼둥근헤드라인" pitchFamily="18" charset="-127"/>
            </a:rPr>
            <a:t>화</a:t>
          </a:r>
          <a:endParaRPr lang="ko-KR" altLang="en-US" sz="2100" b="1" kern="1200" dirty="0">
            <a:solidFill>
              <a:srgbClr val="7030A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휴먼둥근헤드라인" pitchFamily="18" charset="-127"/>
            <a:ea typeface="휴먼둥근헤드라인" pitchFamily="18" charset="-127"/>
          </a:endParaRPr>
        </a:p>
      </dsp:txBody>
      <dsp:txXfrm>
        <a:off x="1460431" y="2845973"/>
        <a:ext cx="2647417" cy="661854"/>
      </dsp:txXfrm>
    </dsp:sp>
    <dsp:sp modelId="{0A698260-4A07-4A62-88DE-46AE8AFC22CF}">
      <dsp:nvSpPr>
        <dsp:cNvPr id="0" name=""/>
        <dsp:cNvSpPr/>
      </dsp:nvSpPr>
      <dsp:spPr>
        <a:xfrm>
          <a:off x="2391439" y="1208104"/>
          <a:ext cx="992781" cy="992781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45000"/>
                <a:satMod val="155000"/>
              </a:schemeClr>
            </a:gs>
            <a:gs pos="60000">
              <a:schemeClr val="accent1">
                <a:hueOff val="0"/>
                <a:satOff val="0"/>
                <a:lumOff val="0"/>
                <a:alphaOff val="0"/>
                <a:shade val="95000"/>
                <a:satMod val="15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87000"/>
                <a:satMod val="250000"/>
              </a:schemeClr>
            </a:gs>
          </a:gsLst>
          <a:lin ang="16200000" scaled="0"/>
        </a:gra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2000" kern="1200" dirty="0" smtClean="0">
              <a:latin typeface="휴먼모음T" pitchFamily="18" charset="-127"/>
              <a:ea typeface="휴먼모음T" pitchFamily="18" charset="-127"/>
            </a:rPr>
            <a:t>비아랍</a:t>
          </a:r>
          <a:endParaRPr lang="ko-KR" altLang="en-US" sz="2000" kern="1200" dirty="0">
            <a:latin typeface="휴먼모음T" pitchFamily="18" charset="-127"/>
            <a:ea typeface="휴먼모음T" pitchFamily="18" charset="-127"/>
          </a:endParaRPr>
        </a:p>
      </dsp:txBody>
      <dsp:txXfrm>
        <a:off x="2536828" y="1353493"/>
        <a:ext cx="702003" cy="702003"/>
      </dsp:txXfrm>
    </dsp:sp>
    <dsp:sp modelId="{51120EFA-66F0-4267-B246-4E5E0A28D51A}">
      <dsp:nvSpPr>
        <dsp:cNvPr id="0" name=""/>
        <dsp:cNvSpPr/>
      </dsp:nvSpPr>
      <dsp:spPr>
        <a:xfrm>
          <a:off x="1681049" y="463298"/>
          <a:ext cx="992781" cy="992781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45000"/>
                <a:satMod val="155000"/>
              </a:schemeClr>
            </a:gs>
            <a:gs pos="60000">
              <a:schemeClr val="accent1">
                <a:hueOff val="0"/>
                <a:satOff val="0"/>
                <a:lumOff val="0"/>
                <a:alphaOff val="0"/>
                <a:shade val="95000"/>
                <a:satMod val="15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87000"/>
                <a:satMod val="250000"/>
              </a:schemeClr>
            </a:gs>
          </a:gsLst>
          <a:lin ang="16200000" scaled="0"/>
        </a:gra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2000" kern="1200" dirty="0" smtClean="0">
              <a:latin typeface="휴먼모음T" pitchFamily="18" charset="-127"/>
              <a:ea typeface="휴먼모음T" pitchFamily="18" charset="-127"/>
            </a:rPr>
            <a:t>이슬람</a:t>
          </a:r>
          <a:endParaRPr lang="ko-KR" altLang="en-US" sz="2000" kern="1200" dirty="0">
            <a:latin typeface="휴먼모음T" pitchFamily="18" charset="-127"/>
            <a:ea typeface="휴먼모음T" pitchFamily="18" charset="-127"/>
          </a:endParaRPr>
        </a:p>
      </dsp:txBody>
      <dsp:txXfrm>
        <a:off x="1826438" y="608687"/>
        <a:ext cx="702003" cy="702003"/>
      </dsp:txXfrm>
    </dsp:sp>
    <dsp:sp modelId="{D6C5AD3F-1D77-4A7F-9DF6-45EE099E47FD}">
      <dsp:nvSpPr>
        <dsp:cNvPr id="0" name=""/>
        <dsp:cNvSpPr/>
      </dsp:nvSpPr>
      <dsp:spPr>
        <a:xfrm>
          <a:off x="2695892" y="223265"/>
          <a:ext cx="992781" cy="992781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45000"/>
                <a:satMod val="155000"/>
              </a:schemeClr>
            </a:gs>
            <a:gs pos="60000">
              <a:schemeClr val="accent1">
                <a:hueOff val="0"/>
                <a:satOff val="0"/>
                <a:lumOff val="0"/>
                <a:alphaOff val="0"/>
                <a:shade val="95000"/>
                <a:satMod val="15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87000"/>
                <a:satMod val="250000"/>
              </a:schemeClr>
            </a:gs>
          </a:gsLst>
          <a:lin ang="16200000" scaled="0"/>
        </a:gra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2000" kern="1200" dirty="0" smtClean="0">
              <a:latin typeface="휴먼모음T" pitchFamily="18" charset="-127"/>
              <a:ea typeface="휴먼모음T" pitchFamily="18" charset="-127"/>
            </a:rPr>
            <a:t>아랍</a:t>
          </a:r>
          <a:endParaRPr lang="ko-KR" altLang="en-US" sz="2000" kern="1200" dirty="0">
            <a:latin typeface="휴먼모음T" pitchFamily="18" charset="-127"/>
            <a:ea typeface="휴먼모음T" pitchFamily="18" charset="-127"/>
          </a:endParaRPr>
        </a:p>
      </dsp:txBody>
      <dsp:txXfrm>
        <a:off x="2841281" y="368654"/>
        <a:ext cx="702003" cy="702003"/>
      </dsp:txXfrm>
    </dsp:sp>
    <dsp:sp modelId="{4D2D02B6-D690-4ECB-8C1E-A113736414B6}">
      <dsp:nvSpPr>
        <dsp:cNvPr id="0" name=""/>
        <dsp:cNvSpPr/>
      </dsp:nvSpPr>
      <dsp:spPr>
        <a:xfrm>
          <a:off x="1239813" y="22061"/>
          <a:ext cx="3088653" cy="2470923"/>
        </a:xfrm>
        <a:prstGeom prst="funnel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8">
  <dgm:title val=""/>
  <dgm:desc val=""/>
  <dgm:catLst>
    <dgm:cat type="cycle" pri="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clrData>
  <dgm:layoutNode name="compositeShape">
    <dgm:varLst>
      <dgm:chMax val="7"/>
      <dgm:dir/>
      <dgm:resizeHandles val="exact"/>
    </dgm:varLst>
    <dgm:alg type="composite">
      <dgm:param type="horzAlign" val="ctr"/>
      <dgm:param type="vertAlign" val="mid"/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equ" val="1">
        <dgm:constrLst>
          <dgm:constr type="l" for="ch" forName="wedge1" refType="w" fact="0.08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"/>
          <dgm:constr type="t" for="ch" forName="dummy1a" refType="h" fact="0.08"/>
          <dgm:constr type="l" for="ch" forName="dummy1b" refType="w" fact="0.5"/>
          <dgm:constr type="t" for="ch" forName="dummy1b" refType="h" fact="0.08"/>
          <dgm:constr type="l" for="ch" forName="wedge1Tx" refType="w" fact="0.22"/>
          <dgm:constr type="t" for="ch" forName="wedge1Tx" refType="h" fact="0.22"/>
          <dgm:constr type="w" for="ch" forName="wedge1Tx" refType="w" fact="0.56"/>
          <dgm:constr type="h" for="ch" forName="wedge1Tx" refType="h" fact="0.56"/>
          <dgm:constr type="h" for="ch" forName="arrowWedge1single" refType="w" fact="0.08"/>
          <dgm:constr type="diam" for="ch" forName="arrowWedge1single" refType="w" fact="0.84"/>
          <dgm:constr type="l" for="ch" forName="arrowWedge1single" refType="w" fact="0.5"/>
          <dgm:constr type="t" for="ch" forName="arrowWedge1single" refType="w" fact="0.5"/>
          <dgm:constr type="primFontSz" for="ch" ptType="node" op="equ"/>
        </dgm:constrLst>
      </dgm:if>
      <dgm:if name="Name2" axis="ch" ptType="node" func="cnt" op="equ" val="2">
        <dgm:constrLst>
          <dgm:constr type="l" for="ch" forName="wedge1" refType="w" fact="0.1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2"/>
          <dgm:constr type="t" for="ch" forName="dummy1a" refType="h" fact="0.08"/>
          <dgm:constr type="l" for="ch" forName="dummy1b" refType="w" fact="0.52"/>
          <dgm:constr type="t" for="ch" forName="dummy1b" refType="h" fact="0.92"/>
          <dgm:constr type="l" for="ch" forName="wedge1Tx" refType="w" fact="0.559"/>
          <dgm:constr type="t" for="ch" forName="wedge1Tx" refType="h" fact="0.3"/>
          <dgm:constr type="w" for="ch" forName="wedge1Tx" refType="w" fact="0.3"/>
          <dgm:constr type="h" for="ch" forName="wedge1Tx" refType="h" fact="0.4"/>
          <dgm:constr type="l" for="ch" forName="wedge2" refType="w" fact="0.06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48"/>
          <dgm:constr type="t" for="ch" forName="dummy2a" refType="h" fact="0.92"/>
          <dgm:constr type="l" for="ch" forName="dummy2b" refType="w" fact="0.48"/>
          <dgm:constr type="t" for="ch" forName="dummy2b" refType="h" fact="0.08"/>
          <dgm:constr type="r" for="ch" forName="wedge2Tx" refType="w" fact="0.441"/>
          <dgm:constr type="t" for="ch" forName="wedge2Tx" refType="h" fact="0.3"/>
          <dgm:constr type="w" for="ch" forName="wedge2Tx" refType="w" fact="0.3"/>
          <dgm:constr type="h" for="ch" forName="wedge2Tx" refType="h" fact="0.4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primFontSz" for="ch" ptType="node" op="equ"/>
        </dgm:constrLst>
      </dgm:if>
      <dgm:if name="Name3" axis="ch" ptType="node" func="cnt" op="equ" val="3">
        <dgm:constrLst>
          <dgm:constr type="l" for="ch" forName="wedge1" refType="w" fact="0.0973"/>
          <dgm:constr type="t" for="ch" forName="wedge1" refType="w" fact="0.07"/>
          <dgm:constr type="w" for="ch" forName="wedge1" refType="w" fact="0.84"/>
          <dgm:constr type="h" for="ch" forName="wedge1" refType="h" fact="0.84"/>
          <dgm:constr type="l" for="ch" forName="dummy1a" refType="w" fact="0.5173"/>
          <dgm:constr type="t" for="ch" forName="dummy1a" refType="h" fact="0.07"/>
          <dgm:constr type="l" for="ch" forName="dummy1b" refType="w" fact="0.8811"/>
          <dgm:constr type="t" for="ch" forName="dummy1b" refType="h" fact="0.7"/>
          <dgm:constr type="l" for="ch" forName="wedge1Tx" refType="w" fact="0.54"/>
          <dgm:constr type="t" for="ch" forName="wedge1Tx" refType="h" fact="0.248"/>
          <dgm:constr type="w" for="ch" forName="wedge1Tx" refType="w" fact="0.3"/>
          <dgm:constr type="h" for="ch" forName="wedge1Tx" refType="h" fact="0.25"/>
          <dgm:constr type="l" for="ch" forName="wedge2" refType="w" fact="0.08"/>
          <dgm:constr type="t" for="ch" forName="wedge2" refType="w" fact="0.1"/>
          <dgm:constr type="w" for="ch" forName="wedge2" refType="w" fact="0.84"/>
          <dgm:constr type="h" for="ch" forName="wedge2" refType="h" fact="0.84"/>
          <dgm:constr type="l" for="ch" forName="dummy2a" refType="w" fact="0.8637"/>
          <dgm:constr type="t" for="ch" forName="dummy2a" refType="h" fact="0.73"/>
          <dgm:constr type="l" for="ch" forName="dummy2b" refType="w" fact="0.1363"/>
          <dgm:constr type="t" for="ch" forName="dummy2b" refType="h" fact="0.73"/>
          <dgm:constr type="l" for="ch" forName="wedge2Tx" refType="w" fact="0.28"/>
          <dgm:constr type="t" for="ch" forName="wedge2Tx" refType="h" fact="0.645"/>
          <dgm:constr type="w" for="ch" forName="wedge2Tx" refType="w" fact="0.45"/>
          <dgm:constr type="h" for="ch" forName="wedge2Tx" refType="h" fact="0.22"/>
          <dgm:constr type="l" for="ch" forName="wedge3" refType="w" fact="0.0627"/>
          <dgm:constr type="t" for="ch" forName="wedge3" refType="w" fact="0.07"/>
          <dgm:constr type="w" for="ch" forName="wedge3" refType="w" fact="0.84"/>
          <dgm:constr type="h" for="ch" forName="wedge3" refType="h" fact="0.84"/>
          <dgm:constr type="l" for="ch" forName="dummy3a" refType="w" fact="0.1189"/>
          <dgm:constr type="t" for="ch" forName="dummy3a" refType="h" fact="0.7"/>
          <dgm:constr type="l" for="ch" forName="dummy3b" refType="w" fact="0.4827"/>
          <dgm:constr type="t" for="ch" forName="dummy3b" refType="h" fact="0.07"/>
          <dgm:constr type="r" for="ch" forName="wedge3Tx" refType="w" fact="0.46"/>
          <dgm:constr type="t" for="ch" forName="wedge3Tx" refType="h" fact="0.248"/>
          <dgm:constr type="w" for="ch" forName="wedge3Tx" refType="w" fact="0.3"/>
          <dgm:constr type="h" for="ch" forName="wedge3Tx" refType="h" fact="0.25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primFontSz" for="ch" ptType="node" op="equ"/>
        </dgm:constrLst>
      </dgm:if>
      <dgm:if name="Name4" axis="ch" ptType="node" func="cnt" op="equ" val="4">
        <dgm:constrLst>
          <dgm:constr type="l" for="ch" forName="wedge1" refType="w" fact="0.0941"/>
          <dgm:constr type="t" for="ch" forName="wedge1" refType="w" fact="0.0659"/>
          <dgm:constr type="w" for="ch" forName="wedge1" refType="w" fact="0.84"/>
          <dgm:constr type="h" for="ch" forName="wedge1" refType="h" fact="0.84"/>
          <dgm:constr type="l" for="ch" forName="dummy1a" refType="w" fact="0.5141"/>
          <dgm:constr type="t" for="ch" forName="dummy1a" refType="h" fact="0.0659"/>
          <dgm:constr type="l" for="ch" forName="dummy1b" refType="w" fact="0.9341"/>
          <dgm:constr type="t" for="ch" forName="dummy1b" refType="h" fact="0.4859"/>
          <dgm:constr type="l" for="ch" forName="wedge1Tx" refType="w" fact="0.54"/>
          <dgm:constr type="t" for="ch" forName="wedge1Tx" refType="h" fact="0.24"/>
          <dgm:constr type="w" for="ch" forName="wedge1Tx" refType="w" fact="0.31"/>
          <dgm:constr type="h" for="ch" forName="wedge1Tx" refType="h" fact="0.23"/>
          <dgm:constr type="l" for="ch" forName="wedge2" refType="w" fact="0.0941"/>
          <dgm:constr type="t" for="ch" forName="wedge2" refType="w" fact="0.0941"/>
          <dgm:constr type="w" for="ch" forName="wedge2" refType="w" fact="0.84"/>
          <dgm:constr type="h" for="ch" forName="wedge2" refType="h" fact="0.84"/>
          <dgm:constr type="l" for="ch" forName="dummy2a" refType="w" fact="0.9341"/>
          <dgm:constr type="t" for="ch" forName="dummy2a" refType="h" fact="0.5141"/>
          <dgm:constr type="l" for="ch" forName="dummy2b" refType="w" fact="0.5141"/>
          <dgm:constr type="t" for="ch" forName="dummy2b" refType="h" fact="0.9341"/>
          <dgm:constr type="l" for="ch" forName="wedge2Tx" refType="w" fact="0.54"/>
          <dgm:constr type="t" for="ch" forName="wedge2Tx" refType="h" fact="0.53"/>
          <dgm:constr type="w" for="ch" forName="wedge2Tx" refType="w" fact="0.31"/>
          <dgm:constr type="h" for="ch" forName="wedge2Tx" refType="h" fact="0.23"/>
          <dgm:constr type="l" for="ch" forName="wedge3" refType="w" fact="0.0659"/>
          <dgm:constr type="t" for="ch" forName="wedge3" refType="w" fact="0.0941"/>
          <dgm:constr type="w" for="ch" forName="wedge3" refType="w" fact="0.84"/>
          <dgm:constr type="h" for="ch" forName="wedge3" refType="h" fact="0.84"/>
          <dgm:constr type="l" for="ch" forName="dummy3a" refType="w" fact="0.4859"/>
          <dgm:constr type="t" for="ch" forName="dummy3a" refType="h" fact="0.9341"/>
          <dgm:constr type="l" for="ch" forName="dummy3b" refType="w" fact="0.0659"/>
          <dgm:constr type="t" for="ch" forName="dummy3b" refType="h" fact="0.5141"/>
          <dgm:constr type="r" for="ch" forName="wedge3Tx" refType="w" fact="0.46"/>
          <dgm:constr type="t" for="ch" forName="wedge3Tx" refType="h" fact="0.53"/>
          <dgm:constr type="w" for="ch" forName="wedge3Tx" refType="w" fact="0.31"/>
          <dgm:constr type="h" for="ch" forName="wedge3Tx" refType="h" fact="0.23"/>
          <dgm:constr type="l" for="ch" forName="wedge4" refType="w" fact="0.0659"/>
          <dgm:constr type="t" for="ch" forName="wedge4" refType="h" fact="0.0659"/>
          <dgm:constr type="w" for="ch" forName="wedge4" refType="w" fact="0.84"/>
          <dgm:constr type="h" for="ch" forName="wedge4" refType="h" fact="0.84"/>
          <dgm:constr type="l" for="ch" forName="dummy4a" refType="w" fact="0.0659"/>
          <dgm:constr type="t" for="ch" forName="dummy4a" refType="h" fact="0.4859"/>
          <dgm:constr type="l" for="ch" forName="dummy4b" refType="w" fact="0.4859"/>
          <dgm:constr type="t" for="ch" forName="dummy4b" refType="h" fact="0.0659"/>
          <dgm:constr type="r" for="ch" forName="wedge4Tx" refType="w" fact="0.46"/>
          <dgm:constr type="t" for="ch" forName="wedge4Tx" refType="h" fact="0.24"/>
          <dgm:constr type="w" for="ch" forName="wedge4Tx" refType="w" fact="0.31"/>
          <dgm:constr type="h" for="ch" forName="wedge4Tx" refType="h" fact="0.23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primFontSz" for="ch" ptType="node" op="equ"/>
        </dgm:constrLst>
      </dgm:if>
      <dgm:if name="Name5" axis="ch" ptType="node" func="cnt" op="equ" val="5">
        <dgm:constrLst>
          <dgm:constr type="l" for="ch" forName="wedge1" refType="w" fact="0.0918"/>
          <dgm:constr type="t" for="ch" forName="wedge1" refType="w" fact="0.0638"/>
          <dgm:constr type="w" for="ch" forName="wedge1" refType="w" fact="0.84"/>
          <dgm:constr type="h" for="ch" forName="wedge1" refType="h" fact="0.84"/>
          <dgm:constr type="l" for="ch" forName="dummy1a" refType="w" fact="0.5118"/>
          <dgm:constr type="t" for="ch" forName="dummy1a" refType="h" fact="0.0638"/>
          <dgm:constr type="l" for="ch" forName="dummy1b" refType="w" fact="0.9112"/>
          <dgm:constr type="t" for="ch" forName="dummy1b" refType="h" fact="0.354"/>
          <dgm:constr type="l" for="ch" forName="wedge1Tx" refType="w" fact="0.53"/>
          <dgm:constr type="t" for="ch" forName="wedge1Tx" refType="h" fact="0.205"/>
          <dgm:constr type="w" for="ch" forName="wedge1Tx" refType="w" fact="0.27"/>
          <dgm:constr type="h" for="ch" forName="wedge1Tx" refType="h" fact="0.18"/>
          <dgm:constr type="l" for="ch" forName="wedge2" refType="w" fact="0.099"/>
          <dgm:constr type="t" for="ch" forName="wedge2" refType="w" fact="0.0862"/>
          <dgm:constr type="w" for="ch" forName="wedge2" refType="w" fact="0.84"/>
          <dgm:constr type="h" for="ch" forName="wedge2" refType="h" fact="0.84"/>
          <dgm:constr type="l" for="ch" forName="dummy2a" refType="w" fact="0.9185"/>
          <dgm:constr type="t" for="ch" forName="dummy2a" refType="h" fact="0.3764"/>
          <dgm:constr type="l" for="ch" forName="dummy2b" refType="w" fact="0.7659"/>
          <dgm:constr type="t" for="ch" forName="dummy2b" refType="h" fact="0.846"/>
          <dgm:constr type="l" for="ch" forName="wedge2Tx" refType="w" fact="0.64"/>
          <dgm:constr type="t" for="ch" forName="wedge2Tx" refType="h" fact="0.47"/>
          <dgm:constr type="w" for="ch" forName="wedge2Tx" refType="w" fact="0.25"/>
          <dgm:constr type="h" for="ch" forName="wedge2Tx" refType="h" fact="0.2"/>
          <dgm:constr type="l" for="ch" forName="wedge3" refType="w" fact="0.08"/>
          <dgm:constr type="t" for="ch" forName="wedge3" refType="w" fact="0.1"/>
          <dgm:constr type="w" for="ch" forName="wedge3" refType="w" fact="0.84"/>
          <dgm:constr type="h" for="ch" forName="wedge3" refType="h" fact="0.84"/>
          <dgm:constr type="l" for="ch" forName="dummy3a" refType="w" fact="0.7469"/>
          <dgm:constr type="t" for="ch" forName="dummy3a" refType="h" fact="0.8598"/>
          <dgm:constr type="l" for="ch" forName="dummy3b" refType="w" fact="0.2531"/>
          <dgm:constr type="t" for="ch" forName="dummy3b" refType="h" fact="0.8598"/>
          <dgm:constr type="l" for="ch" forName="wedge3Tx" refType="w" fact="0.38"/>
          <dgm:constr type="t" for="ch" forName="wedge3Tx" refType="h" fact="0.69"/>
          <dgm:constr type="w" for="ch" forName="wedge3Tx" refType="w" fact="0.24"/>
          <dgm:constr type="h" for="ch" forName="wedge3Tx" refType="h" fact="0.22"/>
          <dgm:constr type="l" for="ch" forName="wedge4" refType="w" fact="0.061"/>
          <dgm:constr type="t" for="ch" forName="wedge4" refType="h" fact="0.0862"/>
          <dgm:constr type="w" for="ch" forName="wedge4" refType="w" fact="0.84"/>
          <dgm:constr type="h" for="ch" forName="wedge4" refType="h" fact="0.84"/>
          <dgm:constr type="l" for="ch" forName="dummy4a" refType="w" fact="0.2341"/>
          <dgm:constr type="t" for="ch" forName="dummy4a" refType="h" fact="0.846"/>
          <dgm:constr type="l" for="ch" forName="dummy4b" refType="w" fact="0.0815"/>
          <dgm:constr type="t" for="ch" forName="dummy4b" refType="h" fact="0.3764"/>
          <dgm:constr type="r" for="ch" forName="wedge4Tx" refType="w" fact="0.36"/>
          <dgm:constr type="t" for="ch" forName="wedge4Tx" refType="h" fact="0.47"/>
          <dgm:constr type="w" for="ch" forName="wedge4Tx" refType="w" fact="0.25"/>
          <dgm:constr type="h" for="ch" forName="wedge4Tx" refType="h" fact="0.2"/>
          <dgm:constr type="l" for="ch" forName="wedge5" refType="w" fact="0.0682"/>
          <dgm:constr type="t" for="ch" forName="wedge5" refType="h" fact="0.0638"/>
          <dgm:constr type="w" for="ch" forName="wedge5" refType="w" fact="0.84"/>
          <dgm:constr type="h" for="ch" forName="wedge5" refType="h" fact="0.84"/>
          <dgm:constr type="l" for="ch" forName="dummy5a" refType="w" fact="0.0888"/>
          <dgm:constr type="t" for="ch" forName="dummy5a" refType="h" fact="0.354"/>
          <dgm:constr type="l" for="ch" forName="dummy5b" refType="w" fact="0.4882"/>
          <dgm:constr type="t" for="ch" forName="dummy5b" refType="h" fact="0.0638"/>
          <dgm:constr type="r" for="ch" forName="wedge5Tx" refType="w" fact="0.47"/>
          <dgm:constr type="t" for="ch" forName="wedge5Tx" refType="h" fact="0.205"/>
          <dgm:constr type="w" for="ch" forName="wedge5Tx" refType="w" fact="0.27"/>
          <dgm:constr type="h" for="ch" forName="wedge5Tx" refType="h" fact="0.18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primFontSz" for="ch" ptType="node" op="equ"/>
        </dgm:constrLst>
      </dgm:if>
      <dgm:if name="Name6" axis="ch" ptType="node" func="cnt" op="equ" val="6">
        <dgm:constrLst>
          <dgm:constr type="l" for="ch" forName="wedge1" refType="w" fact="0.09"/>
          <dgm:constr type="t" for="ch" forName="wedge1" refType="w" fact="0.0627"/>
          <dgm:constr type="w" for="ch" forName="wedge1" refType="w" fact="0.84"/>
          <dgm:constr type="h" for="ch" forName="wedge1" refType="h" fact="0.84"/>
          <dgm:constr type="l" for="ch" forName="dummy1a" refType="w" fact="0.51"/>
          <dgm:constr type="t" for="ch" forName="dummy1a" refType="h" fact="0.0627"/>
          <dgm:constr type="l" for="ch" forName="dummy1b" refType="w" fact="0.8737"/>
          <dgm:constr type="t" for="ch" forName="dummy1b" refType="h" fact="0.2727"/>
          <dgm:constr type="l" for="ch" forName="wedge1Tx" refType="w" fact="0.53"/>
          <dgm:constr type="t" for="ch" forName="wedge1Tx" refType="h" fact="0.17"/>
          <dgm:constr type="w" for="ch" forName="wedge1Tx" refType="w" fact="0.22"/>
          <dgm:constr type="h" for="ch" forName="wedge1Tx" refType="h" fact="0.17"/>
          <dgm:constr type="l" for="ch" forName="wedge2" refType="w" fact="0.1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8837"/>
          <dgm:constr type="t" for="ch" forName="dummy2a" refType="h" fact="0.29"/>
          <dgm:constr type="l" for="ch" forName="dummy2b" refType="w" fact="0.8837"/>
          <dgm:constr type="t" for="ch" forName="dummy2b" refType="h" fact="0.71"/>
          <dgm:constr type="l" for="ch" forName="wedge2Tx" refType="w" fact="0.67"/>
          <dgm:constr type="t" for="ch" forName="wedge2Tx" refType="h" fact="0.42"/>
          <dgm:constr type="w" for="ch" forName="wedge2Tx" refType="w" fact="0.23"/>
          <dgm:constr type="h" for="ch" forName="wedge2Tx" refType="h" fact="0.165"/>
          <dgm:constr type="l" for="ch" forName="wedge3" refType="w" fact="0.09"/>
          <dgm:constr type="t" for="ch" forName="wedge3" refType="w" fact="0.0973"/>
          <dgm:constr type="w" for="ch" forName="wedge3" refType="w" fact="0.84"/>
          <dgm:constr type="h" for="ch" forName="wedge3" refType="h" fact="0.84"/>
          <dgm:constr type="l" for="ch" forName="dummy3a" refType="w" fact="0.8737"/>
          <dgm:constr type="t" for="ch" forName="dummy3a" refType="h" fact="0.7273"/>
          <dgm:constr type="l" for="ch" forName="dummy3b" refType="w" fact="0.51"/>
          <dgm:constr type="t" for="ch" forName="dummy3b" refType="h" fact="0.9373"/>
          <dgm:constr type="l" for="ch" forName="wedge3Tx" refType="w" fact="0.53"/>
          <dgm:constr type="t" for="ch" forName="wedge3Tx" refType="h" fact="0.665"/>
          <dgm:constr type="w" for="ch" forName="wedge3Tx" refType="w" fact="0.22"/>
          <dgm:constr type="h" for="ch" forName="wedge3Tx" refType="h" fact="0.17"/>
          <dgm:constr type="l" for="ch" forName="wedge4" refType="w" fact="0.07"/>
          <dgm:constr type="t" for="ch" forName="wedge4" refType="h" fact="0.0973"/>
          <dgm:constr type="w" for="ch" forName="wedge4" refType="w" fact="0.84"/>
          <dgm:constr type="h" for="ch" forName="wedge4" refType="h" fact="0.84"/>
          <dgm:constr type="l" for="ch" forName="dummy4a" refType="w" fact="0.49"/>
          <dgm:constr type="t" for="ch" forName="dummy4a" refType="h" fact="0.9373"/>
          <dgm:constr type="l" for="ch" forName="dummy4b" refType="w" fact="0.1263"/>
          <dgm:constr type="t" for="ch" forName="dummy4b" refType="h" fact="0.7273"/>
          <dgm:constr type="r" for="ch" forName="wedge4Tx" refType="w" fact="0.47"/>
          <dgm:constr type="t" for="ch" forName="wedge4Tx" refType="h" fact="0.665"/>
          <dgm:constr type="w" for="ch" forName="wedge4Tx" refType="w" fact="0.22"/>
          <dgm:constr type="h" for="ch" forName="wedge4Tx" refType="h" fact="0.17"/>
          <dgm:constr type="l" for="ch" forName="wedge5" refType="w" fact="0.06"/>
          <dgm:constr type="t" for="ch" forName="wedge5" refType="h" fact="0.08"/>
          <dgm:constr type="w" for="ch" forName="wedge5" refType="w" fact="0.84"/>
          <dgm:constr type="h" for="ch" forName="wedge5" refType="h" fact="0.84"/>
          <dgm:constr type="l" for="ch" forName="dummy5a" refType="w" fact="0.1163"/>
          <dgm:constr type="t" for="ch" forName="dummy5a" refType="h" fact="0.71"/>
          <dgm:constr type="l" for="ch" forName="dummy5b" refType="w" fact="0.1163"/>
          <dgm:constr type="t" for="ch" forName="dummy5b" refType="h" fact="0.29"/>
          <dgm:constr type="r" for="ch" forName="wedge5Tx" refType="w" fact="0.33"/>
          <dgm:constr type="t" for="ch" forName="wedge5Tx" refType="h" fact="0.42"/>
          <dgm:constr type="w" for="ch" forName="wedge5Tx" refType="w" fact="0.23"/>
          <dgm:constr type="h" for="ch" forName="wedge5Tx" refType="h" fact="0.165"/>
          <dgm:constr type="l" for="ch" forName="wedge6" refType="w" fact="0.07"/>
          <dgm:constr type="t" for="ch" forName="wedge6" refType="h" fact="0.0627"/>
          <dgm:constr type="w" for="ch" forName="wedge6" refType="w" fact="0.84"/>
          <dgm:constr type="h" for="ch" forName="wedge6" refType="h" fact="0.84"/>
          <dgm:constr type="l" for="ch" forName="dummy6a" refType="w" fact="0.1263"/>
          <dgm:constr type="t" for="ch" forName="dummy6a" refType="h" fact="0.2727"/>
          <dgm:constr type="l" for="ch" forName="dummy6b" refType="w" fact="0.49"/>
          <dgm:constr type="t" for="ch" forName="dummy6b" refType="h" fact="0.0627"/>
          <dgm:constr type="r" for="ch" forName="wedge6Tx" refType="w" fact="0.47"/>
          <dgm:constr type="t" for="ch" forName="wedge6Tx" refType="h" fact="0.17"/>
          <dgm:constr type="w" for="ch" forName="wedge6Tx" refType="w" fact="0.22"/>
          <dgm:constr type="h" for="ch" forName="wedge6Tx" refType="h" fact="0.17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primFontSz" for="ch" ptType="node" op="equ"/>
        </dgm:constrLst>
      </dgm:if>
      <dgm:else name="Name7">
        <dgm:constrLst>
          <dgm:constr type="l" for="ch" forName="wedge1" refType="w" fact="0.0887"/>
          <dgm:constr type="t" for="ch" forName="wedge1" refType="w" fact="0.062"/>
          <dgm:constr type="w" for="ch" forName="wedge1" refType="w" fact="0.84"/>
          <dgm:constr type="h" for="ch" forName="wedge1" refType="h" fact="0.84"/>
          <dgm:constr type="l" for="ch" forName="dummy1a" refType="w" fact="0.5087"/>
          <dgm:constr type="t" for="ch" forName="dummy1a" refType="h" fact="0.062"/>
          <dgm:constr type="l" for="ch" forName="dummy1b" refType="w" fact="0.837"/>
          <dgm:constr type="t" for="ch" forName="dummy1b" refType="h" fact="0.2201"/>
          <dgm:constr type="l" for="ch" forName="wedge1Tx" refType="w" fact="0.53"/>
          <dgm:constr type="t" for="ch" forName="wedge1Tx" refType="h" fact="0.14"/>
          <dgm:constr type="w" for="ch" forName="wedge1Tx" refType="w" fact="0.2"/>
          <dgm:constr type="h" for="ch" forName="wedge1Tx" refType="h" fact="0.16"/>
          <dgm:constr type="l" for="ch" forName="wedge2" refType="w" fact="0.0995"/>
          <dgm:constr type="t" for="ch" forName="wedge2" refType="w" fact="0.0755"/>
          <dgm:constr type="w" for="ch" forName="wedge2" refType="w" fact="0.84"/>
          <dgm:constr type="h" for="ch" forName="wedge2" refType="h" fact="0.84"/>
          <dgm:constr type="l" for="ch" forName="dummy2a" refType="w" fact="0.8479"/>
          <dgm:constr type="t" for="ch" forName="dummy2a" refType="h" fact="0.2337"/>
          <dgm:constr type="l" for="ch" forName="dummy2b" refType="w" fact="0.929"/>
          <dgm:constr type="t" for="ch" forName="dummy2b" refType="h" fact="0.589"/>
          <dgm:constr type="l" for="ch" forName="wedge2Tx" refType="w" fact="0.67"/>
          <dgm:constr type="t" for="ch" forName="wedge2Tx" refType="h" fact="0.38"/>
          <dgm:constr type="w" for="ch" forName="wedge2Tx" refType="w" fact="0.23"/>
          <dgm:constr type="h" for="ch" forName="wedge2Tx" refType="h" fact="0.14"/>
          <dgm:constr type="l" for="ch" forName="wedge3" refType="w" fact="0.0956"/>
          <dgm:constr type="t" for="ch" forName="wedge3" refType="w" fact="0.0925"/>
          <dgm:constr type="w" for="ch" forName="wedge3" refType="w" fact="0.84"/>
          <dgm:constr type="h" for="ch" forName="wedge3" refType="h" fact="0.84"/>
          <dgm:constr type="l" for="ch" forName="dummy3a" refType="w" fact="0.9251"/>
          <dgm:constr type="t" for="ch" forName="dummy3a" refType="h" fact="0.6059"/>
          <dgm:constr type="l" for="ch" forName="dummy3b" refType="w" fact="0.6979"/>
          <dgm:constr type="t" for="ch" forName="dummy3b" refType="h" fact="0.8909"/>
          <dgm:constr type="l" for="ch" forName="wedge3Tx" refType="w" fact="0.635"/>
          <dgm:constr type="t" for="ch" forName="wedge3Tx" refType="h" fact="0.59"/>
          <dgm:constr type="w" for="ch" forName="wedge3Tx" refType="w" fact="0.2"/>
          <dgm:constr type="h" for="ch" forName="wedge3Tx" refType="h" fact="0.155"/>
          <dgm:constr type="l" for="ch" forName="wedge4" refType="w" fact="0.08"/>
          <dgm:constr type="t" for="ch" forName="wedge4" refType="h" fact="0.1"/>
          <dgm:constr type="w" for="ch" forName="wedge4" refType="w" fact="0.84"/>
          <dgm:constr type="h" for="ch" forName="wedge4" refType="h" fact="0.84"/>
          <dgm:constr type="l" for="ch" forName="dummy4a" refType="w" fact="0.6822"/>
          <dgm:constr type="t" for="ch" forName="dummy4a" refType="h" fact="0.8984"/>
          <dgm:constr type="l" for="ch" forName="dummy4b" refType="w" fact="0.3178"/>
          <dgm:constr type="t" for="ch" forName="dummy4b" refType="h" fact="0.8984"/>
          <dgm:constr type="l" for="ch" forName="wedge4Tx" refType="w" fact="0.4025"/>
          <dgm:constr type="t" for="ch" forName="wedge4Tx" refType="h" fact="0.76"/>
          <dgm:constr type="w" for="ch" forName="wedge4Tx" refType="w" fact="0.195"/>
          <dgm:constr type="h" for="ch" forName="wedge4Tx" refType="h" fact="0.14"/>
          <dgm:constr type="l" for="ch" forName="wedge5" refType="w" fact="0.0644"/>
          <dgm:constr type="t" for="ch" forName="wedge5" refType="h" fact="0.0925"/>
          <dgm:constr type="w" for="ch" forName="wedge5" refType="w" fact="0.84"/>
          <dgm:constr type="h" for="ch" forName="wedge5" refType="h" fact="0.84"/>
          <dgm:constr type="l" for="ch" forName="dummy5a" refType="w" fact="0.3021"/>
          <dgm:constr type="t" for="ch" forName="dummy5a" refType="h" fact="0.8909"/>
          <dgm:constr type="l" for="ch" forName="dummy5b" refType="w" fact="0.0749"/>
          <dgm:constr type="t" for="ch" forName="dummy5b" refType="h" fact="0.6059"/>
          <dgm:constr type="r" for="ch" forName="wedge5Tx" refType="w" fact="0.365"/>
          <dgm:constr type="t" for="ch" forName="wedge5Tx" refType="h" fact="0.59"/>
          <dgm:constr type="w" for="ch" forName="wedge5Tx" refType="w" fact="0.2"/>
          <dgm:constr type="h" for="ch" forName="wedge5Tx" refType="h" fact="0.155"/>
          <dgm:constr type="l" for="ch" forName="wedge6" refType="w" fact="0.0605"/>
          <dgm:constr type="t" for="ch" forName="wedge6" refType="h" fact="0.0755"/>
          <dgm:constr type="w" for="ch" forName="wedge6" refType="w" fact="0.84"/>
          <dgm:constr type="h" for="ch" forName="wedge6" refType="h" fact="0.84"/>
          <dgm:constr type="l" for="ch" forName="dummy6a" refType="w" fact="0.071"/>
          <dgm:constr type="t" for="ch" forName="dummy6a" refType="h" fact="0.589"/>
          <dgm:constr type="l" for="ch" forName="dummy6b" refType="w" fact="0.1521"/>
          <dgm:constr type="t" for="ch" forName="dummy6b" refType="h" fact="0.2337"/>
          <dgm:constr type="r" for="ch" forName="wedge6Tx" refType="w" fact="0.33"/>
          <dgm:constr type="t" for="ch" forName="wedge6Tx" refType="h" fact="0.38"/>
          <dgm:constr type="w" for="ch" forName="wedge6Tx" refType="w" fact="0.23"/>
          <dgm:constr type="h" for="ch" forName="wedge6Tx" refType="h" fact="0.14"/>
          <dgm:constr type="l" for="ch" forName="wedge7" refType="w" fact="0.0713"/>
          <dgm:constr type="t" for="ch" forName="wedge7" refType="h" fact="0.062"/>
          <dgm:constr type="w" for="ch" forName="wedge7" refType="w" fact="0.84"/>
          <dgm:constr type="h" for="ch" forName="wedge7" refType="h" fact="0.84"/>
          <dgm:constr type="l" for="ch" forName="dummy7a" refType="w" fact="0.163"/>
          <dgm:constr type="t" for="ch" forName="dummy7a" refType="h" fact="0.2201"/>
          <dgm:constr type="l" for="ch" forName="dummy7b" refType="w" fact="0.4913"/>
          <dgm:constr type="t" for="ch" forName="dummy7b" refType="h" fact="0.062"/>
          <dgm:constr type="r" for="ch" forName="wedge7Tx" refType="w" fact="0.47"/>
          <dgm:constr type="t" for="ch" forName="wedge7Tx" refType="h" fact="0.14"/>
          <dgm:constr type="w" for="ch" forName="wedge7Tx" refType="w" fact="0.2"/>
          <dgm:constr type="h" for="ch" forName="wedge7Tx" refType="h" fact="0.16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h" for="ch" forName="arrowWedge7" refType="w" fact="0.08"/>
          <dgm:constr type="diam" for="ch" forName="arrowWedge7" refType="w" fact="0.84"/>
          <dgm:constr type="l" for="ch" forName="arrowWedge7" refType="w" fact="0.5"/>
          <dgm:constr type="t" for="ch" forName="arrowWedge7" refType="w" fact="0.5"/>
          <dgm:constr type="primFontSz" for="ch" ptType="node" op="equ"/>
        </dgm:constrLst>
      </dgm:else>
    </dgm:choose>
    <dgm:ruleLst/>
    <dgm:choose name="Name8">
      <dgm:if name="Name9" axis="ch" ptType="node" func="cnt" op="gte" val="1">
        <dgm:layoutNode name="wedge1">
          <dgm:alg type="sp"/>
          <dgm:choose name="Name10">
            <dgm:if name="Name11" axis="ch" ptType="node" func="cnt" op="equ" val="1">
              <dgm:shape xmlns:r="http://schemas.openxmlformats.org/officeDocument/2006/relationships" type="ellipse" r:blip="">
                <dgm:adjLst/>
              </dgm:shape>
            </dgm:if>
            <dgm:if name="Name12" axis="ch" ptType="node" func="cnt" op="equ" val="2">
              <dgm:shape xmlns:r="http://schemas.openxmlformats.org/officeDocument/2006/relationships" type="pie" r:blip="">
                <dgm:adjLst>
                  <dgm:adj idx="1" val="270"/>
                  <dgm:adj idx="2" val="90"/>
                </dgm:adjLst>
              </dgm:shape>
            </dgm:if>
            <dgm:if name="Name13" axis="ch" ptType="node" func="cnt" op="equ" val="3">
              <dgm:shape xmlns:r="http://schemas.openxmlformats.org/officeDocument/2006/relationships" type="pie" r:blip="">
                <dgm:adjLst>
                  <dgm:adj idx="1" val="270"/>
                  <dgm:adj idx="2" val="30"/>
                </dgm:adjLst>
              </dgm:shape>
            </dgm:if>
            <dgm:if name="Name14" axis="ch" ptType="node" func="cnt" op="equ" val="4">
              <dgm:shape xmlns:r="http://schemas.openxmlformats.org/officeDocument/2006/relationships" type="pie" r:blip="">
                <dgm:adjLst>
                  <dgm:adj idx="1" val="270"/>
                  <dgm:adj idx="2" val="0"/>
                </dgm:adjLst>
              </dgm:shape>
            </dgm:if>
            <dgm:if name="Name15" axis="ch" ptType="node" func="cnt" op="equ" val="5">
              <dgm:shape xmlns:r="http://schemas.openxmlformats.org/officeDocument/2006/relationships" type="pie" r:blip="">
                <dgm:adjLst>
                  <dgm:adj idx="1" val="270"/>
                  <dgm:adj idx="2" val="342"/>
                </dgm:adjLst>
              </dgm:shape>
            </dgm:if>
            <dgm:if name="Name16" axis="ch" ptType="node" func="cnt" op="equ" val="6">
              <dgm:shape xmlns:r="http://schemas.openxmlformats.org/officeDocument/2006/relationships" type="pie" r:blip="">
                <dgm:adjLst>
                  <dgm:adj idx="1" val="270"/>
                  <dgm:adj idx="2" val="330"/>
                </dgm:adjLst>
              </dgm:shape>
            </dgm:if>
            <dgm:else name="Name17">
              <dgm:shape xmlns:r="http://schemas.openxmlformats.org/officeDocument/2006/relationships" type="pie" r:blip="">
                <dgm:adjLst>
                  <dgm:adj idx="1" val="270"/>
                  <dgm:adj idx="2" val="321.4286"/>
                </dgm:adjLst>
              </dgm:shape>
            </dgm:else>
          </dgm:choose>
          <dgm:choose name="Name18">
            <dgm:if name="Name19" func="var" arg="dir" op="equ" val="norm">
              <dgm:presOf axis="ch desOrSelf" ptType="node node" st="1 1" cnt="1 0"/>
            </dgm:if>
            <dgm:else name="Name20">
              <dgm:choose name="Name21">
                <dgm:if name="Name22" axis="ch" ptType="node" func="cnt" op="equ" val="1">
                  <dgm:presOf axis="ch desOrSelf" ptType="node node" st="1 1" cnt="1 0"/>
                </dgm:if>
                <dgm:if name="Name23" axis="ch" ptType="node" func="cnt" op="equ" val="2">
                  <dgm:presOf axis="ch desOrSelf" ptType="node node" st="2 1" cnt="1 0"/>
                </dgm:if>
                <dgm:if name="Name24" axis="ch" ptType="node" func="cnt" op="equ" val="3">
                  <dgm:presOf axis="ch desOrSelf" ptType="node node" st="3 1" cnt="1 0"/>
                </dgm:if>
                <dgm:if name="Name25" axis="ch" ptType="node" func="cnt" op="equ" val="4">
                  <dgm:presOf axis="ch desOrSelf" ptType="node node" st="4 1" cnt="1 0"/>
                </dgm:if>
                <dgm:if name="Name26" axis="ch" ptType="node" func="cnt" op="equ" val="5">
                  <dgm:presOf axis="ch desOrSelf" ptType="node node" st="5 1" cnt="1 0"/>
                </dgm:if>
                <dgm:if name="Name27" axis="ch" ptType="node" func="cnt" op="equ" val="6">
                  <dgm:presOf axis="ch desOrSelf" ptType="node node" st="6 1" cnt="1 0"/>
                </dgm:if>
                <dgm:else name="Name28">
                  <dgm:presOf axis="ch desOrSelf" ptType="node node" st="7 1" cnt="1 0"/>
                </dgm:else>
              </dgm:choose>
            </dgm:else>
          </dgm:choose>
          <dgm:constrLst/>
          <dgm:ruleLst/>
        </dgm:layoutNode>
        <dgm:layoutNode name="dummy1a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1b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1Tx" moveWith="wedg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29">
            <dgm:if name="Name30" func="var" arg="dir" op="equ" val="norm">
              <dgm:presOf axis="ch desOrSelf" ptType="node node" st="1 1" cnt="1 0"/>
            </dgm:if>
            <dgm:else name="Name31">
              <dgm:choose name="Name32">
                <dgm:if name="Name33" axis="ch" ptType="node" func="cnt" op="equ" val="1">
                  <dgm:presOf axis="ch desOrSelf" ptType="node node" st="1 1" cnt="1 0"/>
                </dgm:if>
                <dgm:if name="Name34" axis="ch" ptType="node" func="cnt" op="equ" val="2">
                  <dgm:presOf axis="ch desOrSelf" ptType="node node" st="2 1" cnt="1 0"/>
                </dgm:if>
                <dgm:if name="Name35" axis="ch" ptType="node" func="cnt" op="equ" val="3">
                  <dgm:presOf axis="ch desOrSelf" ptType="node node" st="3 1" cnt="1 0"/>
                </dgm:if>
                <dgm:if name="Name36" axis="ch" ptType="node" func="cnt" op="equ" val="4">
                  <dgm:presOf axis="ch desOrSelf" ptType="node node" st="4 1" cnt="1 0"/>
                </dgm:if>
                <dgm:if name="Name37" axis="ch" ptType="node" func="cnt" op="equ" val="5">
                  <dgm:presOf axis="ch desOrSelf" ptType="node node" st="5 1" cnt="1 0"/>
                </dgm:if>
                <dgm:if name="Name38" axis="ch" ptType="node" func="cnt" op="equ" val="6">
                  <dgm:presOf axis="ch desOrSelf" ptType="node node" st="6 1" cnt="1 0"/>
                </dgm:if>
                <dgm:else name="Name39">
                  <dgm:presOf axis="ch desOrSelf" ptType="node node" st="7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40"/>
    </dgm:choose>
    <dgm:choose name="Name41">
      <dgm:if name="Name42" axis="ch" ptType="node" func="cnt" op="gte" val="2">
        <dgm:layoutNode name="wedge2">
          <dgm:alg type="sp"/>
          <dgm:choose name="Name43">
            <dgm:if name="Name44" axis="ch" ptType="node" func="cnt" op="equ" val="2">
              <dgm:shape xmlns:r="http://schemas.openxmlformats.org/officeDocument/2006/relationships" type="pie" r:blip="">
                <dgm:adjLst>
                  <dgm:adj idx="1" val="90"/>
                  <dgm:adj idx="2" val="270"/>
                </dgm:adjLst>
              </dgm:shape>
            </dgm:if>
            <dgm:if name="Name45" axis="ch" ptType="node" func="cnt" op="equ" val="3">
              <dgm:shape xmlns:r="http://schemas.openxmlformats.org/officeDocument/2006/relationships" type="pie" r:blip="">
                <dgm:adjLst>
                  <dgm:adj idx="1" val="30"/>
                  <dgm:adj idx="2" val="150"/>
                </dgm:adjLst>
              </dgm:shape>
            </dgm:if>
            <dgm:if name="Name46" axis="ch" ptType="node" func="cnt" op="equ" val="4">
              <dgm:shape xmlns:r="http://schemas.openxmlformats.org/officeDocument/2006/relationships" type="pie" r:blip="">
                <dgm:adjLst>
                  <dgm:adj idx="1" val="0"/>
                  <dgm:adj idx="2" val="90"/>
                </dgm:adjLst>
              </dgm:shape>
            </dgm:if>
            <dgm:if name="Name47" axis="ch" ptType="node" func="cnt" op="equ" val="5">
              <dgm:shape xmlns:r="http://schemas.openxmlformats.org/officeDocument/2006/relationships" type="pie" r:blip="">
                <dgm:adjLst>
                  <dgm:adj idx="1" val="342"/>
                  <dgm:adj idx="2" val="54"/>
                </dgm:adjLst>
              </dgm:shape>
            </dgm:if>
            <dgm:if name="Name48" axis="ch" ptType="node" func="cnt" op="equ" val="6">
              <dgm:shape xmlns:r="http://schemas.openxmlformats.org/officeDocument/2006/relationships" type="pie" r:blip="">
                <dgm:adjLst>
                  <dgm:adj idx="1" val="330"/>
                  <dgm:adj idx="2" val="30"/>
                </dgm:adjLst>
              </dgm:shape>
            </dgm:if>
            <dgm:else name="Name49">
              <dgm:shape xmlns:r="http://schemas.openxmlformats.org/officeDocument/2006/relationships" type="pie" r:blip="">
                <dgm:adjLst>
                  <dgm:adj idx="1" val="321.4286"/>
                  <dgm:adj idx="2" val="12.85714"/>
                </dgm:adjLst>
              </dgm:shape>
            </dgm:else>
          </dgm:choose>
          <dgm:choose name="Name50">
            <dgm:if name="Name51" func="var" arg="dir" op="equ" val="norm">
              <dgm:presOf axis="ch desOrSelf" ptType="node node" st="2 1" cnt="1 0"/>
            </dgm:if>
            <dgm:else name="Name52">
              <dgm:choose name="Name53">
                <dgm:if name="Name54" axis="ch" ptType="node" func="cnt" op="equ" val="2">
                  <dgm:presOf axis="ch desOrSelf" ptType="node node" st="1 1" cnt="1 0"/>
                </dgm:if>
                <dgm:if name="Name55" axis="ch" ptType="node" func="cnt" op="equ" val="3">
                  <dgm:presOf axis="ch desOrSelf" ptType="node node" st="2 1" cnt="1 0"/>
                </dgm:if>
                <dgm:if name="Name56" axis="ch" ptType="node" func="cnt" op="equ" val="4">
                  <dgm:presOf axis="ch desOrSelf" ptType="node node" st="3 1" cnt="1 0"/>
                </dgm:if>
                <dgm:if name="Name57" axis="ch" ptType="node" func="cnt" op="equ" val="5">
                  <dgm:presOf axis="ch desOrSelf" ptType="node node" st="4 1" cnt="1 0"/>
                </dgm:if>
                <dgm:if name="Name58" axis="ch" ptType="node" func="cnt" op="equ" val="6">
                  <dgm:presOf axis="ch desOrSelf" ptType="node node" st="5 1" cnt="1 0"/>
                </dgm:if>
                <dgm:else name="Name59">
                  <dgm:presOf axis="ch desOrSelf" ptType="node node" st="6 1" cnt="1 0"/>
                </dgm:else>
              </dgm:choose>
            </dgm:else>
          </dgm:choose>
          <dgm:constrLst/>
          <dgm:ruleLst/>
        </dgm:layoutNode>
        <dgm:layoutNode name="dummy2a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2b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2Tx" moveWith="wedge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60">
            <dgm:if name="Name61" func="var" arg="dir" op="equ" val="norm">
              <dgm:presOf axis="ch desOrSelf" ptType="node node" st="2 1" cnt="1 0"/>
            </dgm:if>
            <dgm:else name="Name62">
              <dgm:choose name="Name63">
                <dgm:if name="Name64" axis="ch" ptType="node" func="cnt" op="equ" val="2">
                  <dgm:presOf axis="ch desOrSelf" ptType="node node" st="1 1" cnt="1 0"/>
                </dgm:if>
                <dgm:if name="Name65" axis="ch" ptType="node" func="cnt" op="equ" val="3">
                  <dgm:presOf axis="ch desOrSelf" ptType="node node" st="2 1" cnt="1 0"/>
                </dgm:if>
                <dgm:if name="Name66" axis="ch" ptType="node" func="cnt" op="equ" val="4">
                  <dgm:presOf axis="ch desOrSelf" ptType="node node" st="3 1" cnt="1 0"/>
                </dgm:if>
                <dgm:if name="Name67" axis="ch" ptType="node" func="cnt" op="equ" val="5">
                  <dgm:presOf axis="ch desOrSelf" ptType="node node" st="4 1" cnt="1 0"/>
                </dgm:if>
                <dgm:if name="Name68" axis="ch" ptType="node" func="cnt" op="equ" val="6">
                  <dgm:presOf axis="ch desOrSelf" ptType="node node" st="5 1" cnt="1 0"/>
                </dgm:if>
                <dgm:else name="Name69">
                  <dgm:presOf axis="ch desOrSelf" ptType="node node" st="6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70"/>
    </dgm:choose>
    <dgm:choose name="Name71">
      <dgm:if name="Name72" axis="ch" ptType="node" func="cnt" op="gte" val="3">
        <dgm:layoutNode name="wedge3">
          <dgm:alg type="sp"/>
          <dgm:choose name="Name73">
            <dgm:if name="Name74" axis="ch" ptType="node" func="cnt" op="equ" val="3">
              <dgm:shape xmlns:r="http://schemas.openxmlformats.org/officeDocument/2006/relationships" type="pie" r:blip="">
                <dgm:adjLst>
                  <dgm:adj idx="1" val="150"/>
                  <dgm:adj idx="2" val="270"/>
                </dgm:adjLst>
              </dgm:shape>
            </dgm:if>
            <dgm:if name="Name75" axis="ch" ptType="node" func="cnt" op="equ" val="4">
              <dgm:shape xmlns:r="http://schemas.openxmlformats.org/officeDocument/2006/relationships" type="pie" r:blip="">
                <dgm:adjLst>
                  <dgm:adj idx="1" val="90"/>
                  <dgm:adj idx="2" val="180"/>
                </dgm:adjLst>
              </dgm:shape>
            </dgm:if>
            <dgm:if name="Name76" axis="ch" ptType="node" func="cnt" op="equ" val="5">
              <dgm:shape xmlns:r="http://schemas.openxmlformats.org/officeDocument/2006/relationships" type="pie" r:blip="">
                <dgm:adjLst>
                  <dgm:adj idx="1" val="54"/>
                  <dgm:adj idx="2" val="126"/>
                </dgm:adjLst>
              </dgm:shape>
            </dgm:if>
            <dgm:if name="Name77" axis="ch" ptType="node" func="cnt" op="equ" val="6">
              <dgm:shape xmlns:r="http://schemas.openxmlformats.org/officeDocument/2006/relationships" type="pie" r:blip="">
                <dgm:adjLst>
                  <dgm:adj idx="1" val="30"/>
                  <dgm:adj idx="2" val="90"/>
                </dgm:adjLst>
              </dgm:shape>
            </dgm:if>
            <dgm:else name="Name78">
              <dgm:shape xmlns:r="http://schemas.openxmlformats.org/officeDocument/2006/relationships" type="pie" r:blip="">
                <dgm:adjLst>
                  <dgm:adj idx="1" val="12.85714"/>
                  <dgm:adj idx="2" val="64.28571"/>
                </dgm:adjLst>
              </dgm:shape>
            </dgm:else>
          </dgm:choose>
          <dgm:choose name="Name79">
            <dgm:if name="Name80" func="var" arg="dir" op="equ" val="norm">
              <dgm:presOf axis="ch desOrSelf" ptType="node node" st="3 1" cnt="1 0"/>
            </dgm:if>
            <dgm:else name="Name81">
              <dgm:choose name="Name82">
                <dgm:if name="Name83" axis="ch" ptType="node" func="cnt" op="equ" val="3">
                  <dgm:presOf axis="ch desOrSelf" ptType="node node" st="1 1" cnt="1 0"/>
                </dgm:if>
                <dgm:if name="Name84" axis="ch" ptType="node" func="cnt" op="equ" val="4">
                  <dgm:presOf axis="ch desOrSelf" ptType="node node" st="2 1" cnt="1 0"/>
                </dgm:if>
                <dgm:if name="Name85" axis="ch" ptType="node" func="cnt" op="equ" val="5">
                  <dgm:presOf axis="ch desOrSelf" ptType="node node" st="3 1" cnt="1 0"/>
                </dgm:if>
                <dgm:if name="Name86" axis="ch" ptType="node" func="cnt" op="equ" val="6">
                  <dgm:presOf axis="ch desOrSelf" ptType="node node" st="4 1" cnt="1 0"/>
                </dgm:if>
                <dgm:else name="Name87">
                  <dgm:presOf axis="ch desOrSelf" ptType="node node" st="5 1" cnt="1 0"/>
                </dgm:else>
              </dgm:choose>
            </dgm:else>
          </dgm:choose>
          <dgm:constrLst/>
          <dgm:ruleLst/>
        </dgm:layoutNode>
        <dgm:layoutNode name="dummy3a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3b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3Tx" moveWith="wedge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88">
            <dgm:if name="Name89" func="var" arg="dir" op="equ" val="norm">
              <dgm:presOf axis="ch desOrSelf" ptType="node node" st="3 1" cnt="1 0"/>
            </dgm:if>
            <dgm:else name="Name90">
              <dgm:choose name="Name91">
                <dgm:if name="Name92" axis="ch" ptType="node" func="cnt" op="equ" val="3">
                  <dgm:presOf axis="ch desOrSelf" ptType="node node" st="1 1" cnt="1 0"/>
                </dgm:if>
                <dgm:if name="Name93" axis="ch" ptType="node" func="cnt" op="equ" val="4">
                  <dgm:presOf axis="ch desOrSelf" ptType="node node" st="2 1" cnt="1 0"/>
                </dgm:if>
                <dgm:if name="Name94" axis="ch" ptType="node" func="cnt" op="equ" val="5">
                  <dgm:presOf axis="ch desOrSelf" ptType="node node" st="3 1" cnt="1 0"/>
                </dgm:if>
                <dgm:if name="Name95" axis="ch" ptType="node" func="cnt" op="equ" val="6">
                  <dgm:presOf axis="ch desOrSelf" ptType="node node" st="4 1" cnt="1 0"/>
                </dgm:if>
                <dgm:else name="Name96">
                  <dgm:presOf axis="ch desOrSelf" ptType="node node" st="5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97"/>
    </dgm:choose>
    <dgm:choose name="Name98">
      <dgm:if name="Name99" axis="ch" ptType="node" func="cnt" op="gte" val="4">
        <dgm:layoutNode name="wedge4">
          <dgm:alg type="sp"/>
          <dgm:choose name="Name100">
            <dgm:if name="Name101" axis="ch" ptType="node" func="cnt" op="equ" val="4">
              <dgm:shape xmlns:r="http://schemas.openxmlformats.org/officeDocument/2006/relationships" type="pie" r:blip="">
                <dgm:adjLst>
                  <dgm:adj idx="1" val="180"/>
                  <dgm:adj idx="2" val="270"/>
                </dgm:adjLst>
              </dgm:shape>
            </dgm:if>
            <dgm:if name="Name102" axis="ch" ptType="node" func="cnt" op="equ" val="5">
              <dgm:shape xmlns:r="http://schemas.openxmlformats.org/officeDocument/2006/relationships" type="pie" r:blip="">
                <dgm:adjLst>
                  <dgm:adj idx="1" val="126"/>
                  <dgm:adj idx="2" val="198"/>
                </dgm:adjLst>
              </dgm:shape>
            </dgm:if>
            <dgm:if name="Name103" axis="ch" ptType="node" func="cnt" op="equ" val="6">
              <dgm:shape xmlns:r="http://schemas.openxmlformats.org/officeDocument/2006/relationships" type="pie" r:blip="">
                <dgm:adjLst>
                  <dgm:adj idx="1" val="90"/>
                  <dgm:adj idx="2" val="150"/>
                </dgm:adjLst>
              </dgm:shape>
            </dgm:if>
            <dgm:else name="Name104">
              <dgm:shape xmlns:r="http://schemas.openxmlformats.org/officeDocument/2006/relationships" type="pie" r:blip="">
                <dgm:adjLst>
                  <dgm:adj idx="1" val="64.2871"/>
                  <dgm:adj idx="2" val="115.7143"/>
                </dgm:adjLst>
              </dgm:shape>
            </dgm:else>
          </dgm:choose>
          <dgm:choose name="Name105">
            <dgm:if name="Name106" func="var" arg="dir" op="equ" val="norm">
              <dgm:presOf axis="ch desOrSelf" ptType="node node" st="4 1" cnt="1 0"/>
            </dgm:if>
            <dgm:else name="Name107">
              <dgm:choose name="Name108">
                <dgm:if name="Name109" axis="ch" ptType="node" func="cnt" op="equ" val="4">
                  <dgm:presOf axis="ch desOrSelf" ptType="node node" st="1 1" cnt="1 0"/>
                </dgm:if>
                <dgm:if name="Name110" axis="ch" ptType="node" func="cnt" op="equ" val="5">
                  <dgm:presOf axis="ch desOrSelf" ptType="node node" st="2 1" cnt="1 0"/>
                </dgm:if>
                <dgm:if name="Name111" axis="ch" ptType="node" func="cnt" op="equ" val="6">
                  <dgm:presOf axis="ch desOrSelf" ptType="node node" st="3 1" cnt="1 0"/>
                </dgm:if>
                <dgm:else name="Name112">
                  <dgm:presOf axis="ch desOrSelf" ptType="node node" st="4 1" cnt="1 0"/>
                </dgm:else>
              </dgm:choose>
            </dgm:else>
          </dgm:choose>
          <dgm:constrLst/>
          <dgm:ruleLst/>
        </dgm:layoutNode>
        <dgm:layoutNode name="dummy4a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4b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4Tx" moveWith="wedge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13">
            <dgm:if name="Name114" func="var" arg="dir" op="equ" val="norm">
              <dgm:presOf axis="ch desOrSelf" ptType="node node" st="4 1" cnt="1 0"/>
            </dgm:if>
            <dgm:else name="Name115">
              <dgm:choose name="Name116">
                <dgm:if name="Name117" axis="ch" ptType="node" func="cnt" op="equ" val="4">
                  <dgm:presOf axis="ch desOrSelf" ptType="node node" st="1 1" cnt="1 0"/>
                </dgm:if>
                <dgm:if name="Name118" axis="ch" ptType="node" func="cnt" op="equ" val="5">
                  <dgm:presOf axis="ch desOrSelf" ptType="node node" st="2 1" cnt="1 0"/>
                </dgm:if>
                <dgm:if name="Name119" axis="ch" ptType="node" func="cnt" op="equ" val="6">
                  <dgm:presOf axis="ch desOrSelf" ptType="node node" st="3 1" cnt="1 0"/>
                </dgm:if>
                <dgm:else name="Name120">
                  <dgm:presOf axis="ch desOrSelf" ptType="node node" st="4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21"/>
    </dgm:choose>
    <dgm:choose name="Name122">
      <dgm:if name="Name123" axis="ch" ptType="node" func="cnt" op="gte" val="5">
        <dgm:layoutNode name="wedge5">
          <dgm:alg type="sp"/>
          <dgm:choose name="Name124">
            <dgm:if name="Name125" axis="ch" ptType="node" func="cnt" op="equ" val="5">
              <dgm:shape xmlns:r="http://schemas.openxmlformats.org/officeDocument/2006/relationships" type="pie" r:blip="">
                <dgm:adjLst>
                  <dgm:adj idx="1" val="198"/>
                  <dgm:adj idx="2" val="270"/>
                </dgm:adjLst>
              </dgm:shape>
            </dgm:if>
            <dgm:if name="Name126" axis="ch" ptType="node" func="cnt" op="equ" val="6">
              <dgm:shape xmlns:r="http://schemas.openxmlformats.org/officeDocument/2006/relationships" type="pie" r:blip="">
                <dgm:adjLst>
                  <dgm:adj idx="1" val="150"/>
                  <dgm:adj idx="2" val="210"/>
                </dgm:adjLst>
              </dgm:shape>
            </dgm:if>
            <dgm:else name="Name127">
              <dgm:shape xmlns:r="http://schemas.openxmlformats.org/officeDocument/2006/relationships" type="pie" r:blip="">
                <dgm:adjLst>
                  <dgm:adj idx="1" val="115.7143"/>
                  <dgm:adj idx="2" val="167.1429"/>
                </dgm:adjLst>
              </dgm:shape>
            </dgm:else>
          </dgm:choose>
          <dgm:choose name="Name128">
            <dgm:if name="Name129" func="var" arg="dir" op="equ" val="norm">
              <dgm:presOf axis="ch desOrSelf" ptType="node node" st="5 1" cnt="1 0"/>
            </dgm:if>
            <dgm:else name="Name130">
              <dgm:choose name="Name131">
                <dgm:if name="Name132" axis="ch" ptType="node" func="cnt" op="equ" val="5">
                  <dgm:presOf axis="ch desOrSelf" ptType="node node" st="1 1" cnt="1 0"/>
                </dgm:if>
                <dgm:if name="Name133" axis="ch" ptType="node" func="cnt" op="equ" val="6">
                  <dgm:presOf axis="ch desOrSelf" ptType="node node" st="2 1" cnt="1 0"/>
                </dgm:if>
                <dgm:else name="Name134">
                  <dgm:presOf axis="ch desOrSelf" ptType="node node" st="3 1" cnt="1 0"/>
                </dgm:else>
              </dgm:choose>
            </dgm:else>
          </dgm:choose>
          <dgm:constrLst/>
          <dgm:ruleLst/>
        </dgm:layoutNode>
        <dgm:layoutNode name="dummy5a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5b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5Tx" moveWith="wedge5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35">
            <dgm:if name="Name136" func="var" arg="dir" op="equ" val="norm">
              <dgm:presOf axis="ch desOrSelf" ptType="node node" st="5 1" cnt="1 0"/>
            </dgm:if>
            <dgm:else name="Name137">
              <dgm:choose name="Name138">
                <dgm:if name="Name139" axis="ch" ptType="node" func="cnt" op="equ" val="5">
                  <dgm:presOf axis="ch desOrSelf" ptType="node node" st="1 1" cnt="1 0"/>
                </dgm:if>
                <dgm:if name="Name140" axis="ch" ptType="node" func="cnt" op="equ" val="6">
                  <dgm:presOf axis="ch desOrSelf" ptType="node node" st="2 1" cnt="1 0"/>
                </dgm:if>
                <dgm:else name="Name141">
                  <dgm:presOf axis="ch desOrSelf" ptType="node node" st="3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42"/>
    </dgm:choose>
    <dgm:choose name="Name143">
      <dgm:if name="Name144" axis="ch" ptType="node" func="cnt" op="gte" val="6">
        <dgm:layoutNode name="wedge6">
          <dgm:alg type="sp"/>
          <dgm:choose name="Name145">
            <dgm:if name="Name146" axis="ch" ptType="node" func="cnt" op="equ" val="6">
              <dgm:shape xmlns:r="http://schemas.openxmlformats.org/officeDocument/2006/relationships" type="pie" r:blip="">
                <dgm:adjLst>
                  <dgm:adj idx="1" val="210"/>
                  <dgm:adj idx="2" val="270"/>
                </dgm:adjLst>
              </dgm:shape>
            </dgm:if>
            <dgm:else name="Name147">
              <dgm:shape xmlns:r="http://schemas.openxmlformats.org/officeDocument/2006/relationships" type="pie" r:blip="">
                <dgm:adjLst>
                  <dgm:adj idx="1" val="167.1429"/>
                  <dgm:adj idx="2" val="218.5714"/>
                </dgm:adjLst>
              </dgm:shape>
            </dgm:else>
          </dgm:choose>
          <dgm:choose name="Name148">
            <dgm:if name="Name149" func="var" arg="dir" op="equ" val="norm">
              <dgm:presOf axis="ch desOrSelf" ptType="node node" st="6 1" cnt="1 0"/>
            </dgm:if>
            <dgm:else name="Name150">
              <dgm:choose name="Name151">
                <dgm:if name="Name152" axis="ch" ptType="node" func="cnt" op="equ" val="6">
                  <dgm:presOf axis="ch desOrSelf" ptType="node node" st="1 1" cnt="1 0"/>
                </dgm:if>
                <dgm:else name="Name153">
                  <dgm:presOf axis="ch desOrSelf" ptType="node node" st="2 1" cnt="1 0"/>
                </dgm:else>
              </dgm:choose>
            </dgm:else>
          </dgm:choose>
          <dgm:constrLst/>
          <dgm:ruleLst/>
        </dgm:layoutNode>
        <dgm:layoutNode name="dummy6a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6b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6Tx" moveWith="wedge6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54">
            <dgm:if name="Name155" func="var" arg="dir" op="equ" val="norm">
              <dgm:presOf axis="ch desOrSelf" ptType="node node" st="6 1" cnt="1 0"/>
            </dgm:if>
            <dgm:else name="Name156">
              <dgm:choose name="Name157">
                <dgm:if name="Name158" axis="ch" ptType="node" func="cnt" op="equ" val="6">
                  <dgm:presOf axis="ch desOrSelf" ptType="node node" st="1 1" cnt="1 0"/>
                </dgm:if>
                <dgm:else name="Name159">
                  <dgm:presOf axis="ch desOrSelf" ptType="node node" st="2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0"/>
    </dgm:choose>
    <dgm:choose name="Name161">
      <dgm:if name="Name162" axis="ch" ptType="node" func="cnt" op="gte" val="7">
        <dgm:layoutNode name="wedge7">
          <dgm:alg type="sp"/>
          <dgm:shape xmlns:r="http://schemas.openxmlformats.org/officeDocument/2006/relationships" type="pie" r:blip="">
            <dgm:adjLst>
              <dgm:adj idx="1" val="218.5714"/>
              <dgm:adj idx="2" val="270"/>
            </dgm:adjLst>
          </dgm:shape>
          <dgm:choose name="Name163">
            <dgm:if name="Name164" func="var" arg="dir" op="equ" val="norm">
              <dgm:presOf axis="ch desOrSelf" ptType="node node" st="7 1" cnt="1 0"/>
            </dgm:if>
            <dgm:else name="Name165">
              <dgm:presOf axis="ch desOrSelf" ptType="node node" st="1 1" cnt="1 0"/>
            </dgm:else>
          </dgm:choose>
          <dgm:constrLst/>
          <dgm:ruleLst/>
        </dgm:layoutNode>
        <dgm:layoutNode name="dummy7a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7b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7Tx" moveWith="wedge7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66">
            <dgm:if name="Name167" func="var" arg="dir" op="equ" val="norm">
              <dgm:presOf axis="ch desOrSelf" ptType="node node" st="7 1" cnt="1 0"/>
            </dgm:if>
            <dgm:else name="Name168">
              <dgm:presOf axis="ch desOrSelf" ptType="node node" st="1 1" cnt="1 0"/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9"/>
    </dgm:choose>
    <dgm:choose name="Name170">
      <dgm:if name="Name171" axis="ch" ptType="node" func="cnt" op="equ" val="1">
        <dgm:forEach name="Name172" axis="ch" ptType="sibTrans" hideLastTrans="0" cnt="1">
          <dgm:layoutNode name="arrowWedge1single" styleLbl="fgSibTrans2D1">
            <dgm:choose name="Name173">
              <dgm:if name="Name174" func="var" arg="dir" op="equ" val="norm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arr"/>
                  <dgm:param type="endSty" val="noArr"/>
                </dgm:alg>
              </dgm:if>
              <dgm:else name="Name175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noArr"/>
                  <dgm:param type="endSty" val="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if name="Name176" axis="ch" ptType="node" func="cnt" op="gte" val="2">
        <dgm:forEach name="Name177" axis="ch" ptType="sibTrans" hideLastTrans="0" cnt="1">
          <dgm:layoutNode name="arrowWedge1" styleLbl="fgSibTrans2D1">
            <dgm:choose name="Name178">
              <dgm:if name="Name179" func="var" arg="dir" op="equ" val="norm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noArr"/>
                  <dgm:param type="endSty" val="arr"/>
                </dgm:alg>
              </dgm:if>
              <dgm:else name="Name180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arr"/>
                  <dgm:param type="endSty" val="no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else name="Name181"/>
    </dgm:choose>
    <dgm:forEach name="Name182" axis="ch" ptType="sibTrans" hideLastTrans="0" st="2" cnt="1">
      <dgm:layoutNode name="arrowWedge2" styleLbl="fgSibTrans2D1">
        <dgm:choose name="Name183">
          <dgm:if name="Name184" func="var" arg="dir" op="equ" val="norm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5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86" axis="ch" ptType="sibTrans" hideLastTrans="0" st="3" cnt="1">
      <dgm:layoutNode name="arrowWedge3" styleLbl="fgSibTrans2D1">
        <dgm:choose name="Name187">
          <dgm:if name="Name188" func="var" arg="dir" op="equ" val="norm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9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0" axis="ch" ptType="sibTrans" hideLastTrans="0" st="4" cnt="1">
      <dgm:layoutNode name="arrowWedge4" styleLbl="fgSibTrans2D1">
        <dgm:choose name="Name191">
          <dgm:if name="Name192" func="var" arg="dir" op="equ" val="norm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3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4" axis="ch" ptType="sibTrans" hideLastTrans="0" st="5" cnt="1">
      <dgm:layoutNode name="arrowWedge5" styleLbl="fgSibTrans2D1">
        <dgm:choose name="Name195">
          <dgm:if name="Name196" func="var" arg="dir" op="equ" val="norm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7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8" axis="ch" ptType="sibTrans" hideLastTrans="0" st="6" cnt="1">
      <dgm:layoutNode name="arrowWedge6" styleLbl="fgSibTrans2D1">
        <dgm:choose name="Name199">
          <dgm:if name="Name200" func="var" arg="dir" op="equ" val="norm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1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202" axis="ch" ptType="sibTrans" hideLastTrans="0" st="7" cnt="1">
      <dgm:layoutNode name="arrowWedge7" styleLbl="fgSibTrans2D1">
        <dgm:choose name="Name203">
          <dgm:if name="Name204" func="var" arg="dir" op="equ" val="norm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5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funnel1">
  <dgm:title val=""/>
  <dgm:desc val=""/>
  <dgm:catLst>
    <dgm:cat type="relationship" pri="2000"/>
    <dgm:cat type="process" pri="2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4"/>
      <dgm:resizeHandles val="exact"/>
    </dgm:varLst>
    <dgm:alg type="composite">
      <dgm:param type="ar" val="1.25"/>
    </dgm:alg>
    <dgm:shape xmlns:r="http://schemas.openxmlformats.org/officeDocument/2006/relationships" r:blip="">
      <dgm:adjLst/>
    </dgm:shape>
    <dgm:presOf/>
    <dgm:choose name="Name1">
      <dgm:if name="Name2" axis="ch" ptType="node" func="cnt" op="equ" val="2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w" for="ch" forName="item1" refType="w" fact="0.35"/>
          <dgm:constr type="h" for="ch" forName="item1" refType="w" fact="0.35"/>
          <dgm:constr type="t" for="ch" forName="item1" refType="h" fact="0.05"/>
          <dgm:constr type="l" for="ch" forName="item1" refType="w" fact="0.125"/>
          <dgm:constr type="primFontSz" for="ch" forName="item1" op="equ" val="65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if>
      <dgm:else name="Name3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primFontSz" for="ch" forName="rectangle" val="65"/>
          <dgm:constr type="w" for="ch" forName="item1" refType="w" fact="0.225"/>
          <dgm:constr type="h" for="ch" forName="item1" refType="w" fact="0.225"/>
          <dgm:constr type="t" for="ch" forName="item1" refType="h" fact="0.336"/>
          <dgm:constr type="l" for="ch" forName="item1" refType="w" fact="0.261"/>
          <dgm:constr type="primFontSz" for="ch" forName="item1" val="65"/>
          <dgm:constr type="w" for="ch" forName="item2" refType="w" fact="0.225"/>
          <dgm:constr type="h" for="ch" forName="item2" refType="w" fact="0.225"/>
          <dgm:constr type="t" for="ch" forName="item2" refType="h" fact="0.125"/>
          <dgm:constr type="l" for="ch" forName="item2" refType="w" fact="0.1"/>
          <dgm:constr type="primFontSz" for="ch" forName="item2" refType="primFontSz" refFor="ch" refForName="item1" op="equ"/>
          <dgm:constr type="w" for="ch" forName="item3" refType="w" fact="0.225"/>
          <dgm:constr type="h" for="ch" forName="item3" refType="w" fact="0.225"/>
          <dgm:constr type="t" for="ch" forName="item3" refType="h" fact="0.057"/>
          <dgm:constr type="l" for="ch" forName="item3" refType="w" fact="0.33"/>
          <dgm:constr type="primFontSz" for="ch" forName="item3" refType="primFontSz" refFor="ch" refForName="item1" op="equ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else>
    </dgm:choose>
    <dgm:ruleLst/>
    <dgm:choose name="Name4">
      <dgm:if name="Name5" axis="ch" ptType="node" func="cnt" op="gte" val="1">
        <dgm:layoutNode name="ellipse" styleLbl="trBgShp">
          <dgm:alg type="sp"/>
          <dgm:shape xmlns:r="http://schemas.openxmlformats.org/officeDocument/2006/relationships" type="ellipse" r:blip="">
            <dgm:adjLst/>
          </dgm:shape>
          <dgm:presOf/>
          <dgm:constrLst/>
          <dgm:ruleLst/>
        </dgm:layoutNode>
        <dgm:layoutNode name="arrow1" styleLbl="fgShp">
          <dgm:alg type="sp"/>
          <dgm:shape xmlns:r="http://schemas.openxmlformats.org/officeDocument/2006/relationships" type="downArrow" r:blip="">
            <dgm:adjLst/>
          </dgm:shape>
          <dgm:presOf/>
          <dgm:constrLst/>
          <dgm:ruleLst/>
        </dgm:layoutNode>
        <dgm:layoutNode name="rectangle" styleLbl="revTx">
          <dgm:varLst>
            <dgm:bulletEnabled val="1"/>
          </dgm:varLst>
          <dgm:alg type="tx">
            <dgm:param type="txAnchorHorzCh" val="ctr"/>
          </dgm:alg>
          <dgm:shape xmlns:r="http://schemas.openxmlformats.org/officeDocument/2006/relationships" type="rect" r:blip="">
            <dgm:adjLst/>
          </dgm:shape>
          <dgm:choose name="Name6">
            <dgm:if name="Name7" axis="ch" ptType="node" func="cnt" op="equ" val="1">
              <dgm:presOf axis="ch desOrSelf" ptType="node node" st="1 1" cnt="1 0"/>
            </dgm:if>
            <dgm:if name="Name8" axis="ch" ptType="node" func="cnt" op="equ" val="2">
              <dgm:presOf axis="ch desOrSelf" ptType="node node" st="2 1" cnt="1 0"/>
            </dgm:if>
            <dgm:if name="Name9" axis="ch" ptType="node" func="cnt" op="equ" val="3">
              <dgm:presOf axis="ch desOrSelf" ptType="node node" st="3 1" cnt="1 0"/>
            </dgm:if>
            <dgm:else name="Name10">
              <dgm:presOf axis="ch desOrSelf" ptType="node node" st="4 1" cnt="1 0"/>
            </dgm:else>
          </dgm:choose>
          <dgm:constrLst/>
          <dgm:ruleLst>
            <dgm:rule type="primFontSz" val="5" fact="NaN" max="NaN"/>
          </dgm:ruleLst>
        </dgm:layoutNode>
        <dgm:forEach name="Name11" axis="ch" ptType="node" st="2" cnt="1">
          <dgm:layoutNode name="item1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2">
              <dgm:if name="Name13" axis="root ch" ptType="all node" func="cnt" op="equ" val="1">
                <dgm:presOf/>
              </dgm:if>
              <dgm:if name="Name14" axis="root ch" ptType="all node" func="cnt" op="equ" val="2">
                <dgm:presOf axis="root ch desOrSelf" ptType="all node node" st="1 1 1" cnt="0 1 0"/>
              </dgm:if>
              <dgm:if name="Name15" axis="root ch" ptType="all node" func="cnt" op="equ" val="3">
                <dgm:presOf axis="root ch desOrSelf" ptType="all node node" st="1 2 1" cnt="0 1 0"/>
              </dgm:if>
              <dgm:else name="Name16">
                <dgm:presOf axis="root ch desOrSelf" ptType="all node node" st="1 3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17" axis="ch" ptType="node" st="3" cnt="1">
          <dgm:layoutNode name="item2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8">
              <dgm:if name="Name19" axis="root ch" ptType="all node" func="cnt" op="equ" val="1">
                <dgm:presOf/>
              </dgm:if>
              <dgm:if name="Name20" axis="root ch" ptType="all node" func="cnt" op="equ" val="2">
                <dgm:presOf/>
              </dgm:if>
              <dgm:if name="Name21" axis="root ch" ptType="all node" func="cnt" op="equ" val="3">
                <dgm:presOf axis="root ch desOrSelf" ptType="all node node" st="1 1 1" cnt="0 1 0"/>
              </dgm:if>
              <dgm:else name="Name22">
                <dgm:presOf axis="root ch desOrSelf" ptType="all node node" st="1 2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23" axis="ch" ptType="node" st="4" cnt="1">
          <dgm:layoutNode name="item3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4">
              <dgm:if name="Name25" axis="root ch" ptType="all node" func="cnt" op="equ" val="1">
                <dgm:presOf/>
              </dgm:if>
              <dgm:if name="Name26" axis="root ch" ptType="all node" func="cnt" op="equ" val="2">
                <dgm:presOf/>
              </dgm:if>
              <dgm:if name="Name27" axis="root ch" ptType="all node" func="cnt" op="equ" val="3">
                <dgm:presOf/>
              </dgm:if>
              <dgm:else name="Name28">
                <dgm:presOf axis="root ch desOrSelf" ptType="all node node" st="1 1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layoutNode name="funnel" styleLbl="trAlignAcc1">
          <dgm:alg type="sp"/>
          <dgm:shape xmlns:r="http://schemas.openxmlformats.org/officeDocument/2006/relationships" type="funnel" r:blip="">
            <dgm:adjLst/>
          </dgm:shape>
          <dgm:presOf/>
          <dgm:constrLst/>
          <dgm:ruleLst/>
        </dgm:layoutNode>
      </dgm:if>
      <dgm:else name="Name29"/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9">
  <dgm:title val=""/>
  <dgm:desc val=""/>
  <dgm:catLst>
    <dgm:cat type="3D" pri="11900"/>
  </dgm:catLst>
  <dgm:scene3d>
    <a:camera prst="perspectiveRelaxed">
      <a:rot lat="19149996" lon="20104178" rev="1577324"/>
    </a:camera>
    <a:lightRig rig="soft" dir="t"/>
    <a:backdrop>
      <a:anchor x="0" y="0" z="-210000"/>
      <a:norm dx="0" dy="0" dz="914400"/>
      <a:up dx="0" dy="914400" dz="0"/>
    </a:backdrop>
  </dgm:scene3d>
  <dgm:styleLbl name="node0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>
      <a:sp3d extrusionH="28000" prstMaterial="matte"/>
    </dgm:txPr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293D777-48A2-4A12-A93A-BB9F28CDA71D}" type="datetimeFigureOut">
              <a:rPr lang="ko-KR" altLang="en-US" smtClean="0"/>
              <a:pPr/>
              <a:t>2013-10-12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F84C792-45BF-4A1C-98F9-0AA30B33A0F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6752179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842145-A173-49D0-B367-45A30426A40C}" type="datetimeFigureOut">
              <a:rPr lang="ko-KR" altLang="en-US" smtClean="0"/>
              <a:pPr/>
              <a:t>2013-10-12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A936C2F-0361-4F38-AE21-C792EFB215C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066387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altLang="ko-KR" dirty="0" smtClean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936C2F-0361-4F38-AE21-C792EFB215C5}" type="slidenum">
              <a:rPr lang="ko-KR" altLang="en-US" smtClean="0"/>
              <a:pPr/>
              <a:t>3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936C2F-0361-4F38-AE21-C792EFB215C5}" type="slidenum">
              <a:rPr lang="ko-KR" altLang="en-US" smtClean="0"/>
              <a:pPr/>
              <a:t>17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936C2F-0361-4F38-AE21-C792EFB215C5}" type="slidenum">
              <a:rPr lang="ko-KR" altLang="en-US" smtClean="0"/>
              <a:pPr/>
              <a:t>18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936C2F-0361-4F38-AE21-C792EFB215C5}" type="slidenum">
              <a:rPr lang="ko-KR" altLang="en-US" smtClean="0"/>
              <a:pPr/>
              <a:t>19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936C2F-0361-4F38-AE21-C792EFB215C5}" type="slidenum">
              <a:rPr lang="ko-KR" altLang="en-US" smtClean="0"/>
              <a:pPr/>
              <a:t>20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936C2F-0361-4F38-AE21-C792EFB215C5}" type="slidenum">
              <a:rPr lang="ko-KR" altLang="en-US" smtClean="0"/>
              <a:pPr/>
              <a:t>21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ko-KR" altLang="en-US" dirty="0" err="1" smtClean="0"/>
              <a:t>자힐리야시대</a:t>
            </a:r>
            <a:r>
              <a:rPr lang="ko-KR" altLang="en-US" dirty="0" smtClean="0"/>
              <a:t> </a:t>
            </a:r>
            <a:r>
              <a:rPr lang="en-US" altLang="ko-KR" dirty="0" smtClean="0"/>
              <a:t>– </a:t>
            </a:r>
            <a:r>
              <a:rPr lang="ko-KR" altLang="en-US" dirty="0" smtClean="0"/>
              <a:t>삼국시대</a:t>
            </a:r>
            <a:endParaRPr lang="en-US" altLang="ko-KR" dirty="0" smtClean="0"/>
          </a:p>
          <a:p>
            <a:r>
              <a:rPr lang="ko-KR" altLang="en-US" dirty="0" smtClean="0"/>
              <a:t>이슬람시대 </a:t>
            </a:r>
            <a:r>
              <a:rPr lang="en-US" altLang="ko-KR" dirty="0" smtClean="0"/>
              <a:t>– </a:t>
            </a:r>
            <a:r>
              <a:rPr lang="ko-KR" altLang="en-US" dirty="0" smtClean="0"/>
              <a:t>통일신라시대</a:t>
            </a:r>
            <a:endParaRPr lang="en-US" altLang="ko-KR" dirty="0" smtClean="0"/>
          </a:p>
          <a:p>
            <a:r>
              <a:rPr lang="ko-KR" altLang="en-US" dirty="0" err="1" smtClean="0"/>
              <a:t>우마이야조</a:t>
            </a:r>
            <a:r>
              <a:rPr lang="en-US" altLang="ko-KR" dirty="0" smtClean="0"/>
              <a:t>-</a:t>
            </a:r>
            <a:r>
              <a:rPr lang="en-US" altLang="ko-KR" baseline="0" dirty="0" smtClean="0"/>
              <a:t> </a:t>
            </a:r>
            <a:r>
              <a:rPr lang="ko-KR" altLang="en-US" baseline="0" dirty="0" smtClean="0"/>
              <a:t>고려시대 </a:t>
            </a:r>
            <a:r>
              <a:rPr lang="en-US" altLang="ko-KR" baseline="0" dirty="0" smtClean="0"/>
              <a:t>(</a:t>
            </a:r>
            <a:r>
              <a:rPr lang="ko-KR" altLang="en-US" baseline="0" dirty="0" smtClean="0"/>
              <a:t>불교</a:t>
            </a:r>
            <a:r>
              <a:rPr lang="en-US" altLang="ko-KR" baseline="0" dirty="0" smtClean="0"/>
              <a:t>/ </a:t>
            </a:r>
            <a:r>
              <a:rPr lang="ko-KR" altLang="en-US" baseline="0" dirty="0" smtClean="0"/>
              <a:t>이슬람 종교와 아랍혈족이 강조되던 시대</a:t>
            </a:r>
            <a:r>
              <a:rPr lang="en-US" altLang="ko-KR" baseline="0" dirty="0" smtClean="0"/>
              <a:t>)</a:t>
            </a:r>
          </a:p>
          <a:p>
            <a:r>
              <a:rPr lang="ko-KR" altLang="en-US" baseline="0" dirty="0" err="1" smtClean="0"/>
              <a:t>압바시야조</a:t>
            </a:r>
            <a:r>
              <a:rPr lang="en-US" altLang="ko-KR" baseline="0" dirty="0" smtClean="0"/>
              <a:t>- </a:t>
            </a:r>
            <a:r>
              <a:rPr lang="ko-KR" altLang="en-US" baseline="0" dirty="0" smtClean="0"/>
              <a:t>조선시대 </a:t>
            </a:r>
            <a:r>
              <a:rPr lang="en-US" altLang="ko-KR" baseline="0" dirty="0" smtClean="0"/>
              <a:t>(</a:t>
            </a:r>
            <a:r>
              <a:rPr lang="ko-KR" altLang="en-US" baseline="0" dirty="0" smtClean="0"/>
              <a:t>실학</a:t>
            </a:r>
            <a:r>
              <a:rPr lang="en-US" altLang="ko-KR" baseline="0" dirty="0" smtClean="0"/>
              <a:t>/ </a:t>
            </a:r>
            <a:r>
              <a:rPr lang="ko-KR" altLang="en-US" baseline="0" dirty="0" smtClean="0"/>
              <a:t>다문화</a:t>
            </a:r>
            <a:r>
              <a:rPr lang="en-US" altLang="ko-KR" baseline="0" dirty="0" smtClean="0"/>
              <a:t>. </a:t>
            </a:r>
            <a:r>
              <a:rPr lang="ko-KR" altLang="en-US" baseline="0" dirty="0" smtClean="0"/>
              <a:t>세계화</a:t>
            </a:r>
            <a:r>
              <a:rPr lang="en-US" altLang="ko-KR" baseline="0" dirty="0" smtClean="0"/>
              <a:t>. </a:t>
            </a:r>
            <a:r>
              <a:rPr lang="ko-KR" altLang="en-US" baseline="0" dirty="0" smtClean="0"/>
              <a:t>개방화 시대 개막</a:t>
            </a:r>
            <a:r>
              <a:rPr lang="en-US" altLang="ko-KR" baseline="0" dirty="0" smtClean="0"/>
              <a:t>)</a:t>
            </a:r>
          </a:p>
          <a:p>
            <a:r>
              <a:rPr lang="ko-KR" altLang="en-US" baseline="0" dirty="0" err="1" smtClean="0"/>
              <a:t>후기우마이야드조</a:t>
            </a:r>
            <a:r>
              <a:rPr lang="en-US" altLang="ko-KR" baseline="0" dirty="0" smtClean="0"/>
              <a:t>/</a:t>
            </a:r>
            <a:r>
              <a:rPr lang="ko-KR" altLang="en-US" baseline="0" dirty="0" err="1" smtClean="0"/>
              <a:t>안달루시아조</a:t>
            </a:r>
            <a:r>
              <a:rPr lang="ko-KR" altLang="en-US" baseline="0" dirty="0" smtClean="0"/>
              <a:t> </a:t>
            </a:r>
            <a:r>
              <a:rPr lang="en-US" altLang="ko-KR" baseline="0" dirty="0" smtClean="0"/>
              <a:t>- </a:t>
            </a:r>
            <a:r>
              <a:rPr lang="ko-KR" altLang="en-US" baseline="0" dirty="0" smtClean="0"/>
              <a:t>상해임시정부시대</a:t>
            </a:r>
            <a:endParaRPr lang="en-US" altLang="ko-KR" baseline="0" dirty="0" smtClean="0"/>
          </a:p>
          <a:p>
            <a:r>
              <a:rPr lang="ko-KR" altLang="en-US" baseline="0" dirty="0" smtClean="0"/>
              <a:t>오스만터키시대 </a:t>
            </a:r>
            <a:r>
              <a:rPr lang="en-US" altLang="ko-KR" baseline="0" dirty="0" smtClean="0"/>
              <a:t>– </a:t>
            </a:r>
            <a:r>
              <a:rPr lang="ko-KR" altLang="en-US" baseline="0" dirty="0" smtClean="0"/>
              <a:t>일제통치시대</a:t>
            </a:r>
            <a:endParaRPr lang="en-US" altLang="ko-KR" baseline="0" dirty="0" smtClean="0"/>
          </a:p>
          <a:p>
            <a:r>
              <a:rPr lang="ko-KR" altLang="en-US" baseline="0" dirty="0" err="1" smtClean="0"/>
              <a:t>근현대아랍</a:t>
            </a:r>
            <a:r>
              <a:rPr lang="ko-KR" altLang="en-US" baseline="0" dirty="0" smtClean="0"/>
              <a:t> </a:t>
            </a:r>
            <a:r>
              <a:rPr lang="en-US" altLang="ko-KR" baseline="0" dirty="0" smtClean="0"/>
              <a:t>– </a:t>
            </a:r>
            <a:r>
              <a:rPr lang="ko-KR" altLang="en-US" baseline="0" dirty="0" err="1" smtClean="0"/>
              <a:t>해방이후의</a:t>
            </a:r>
            <a:r>
              <a:rPr lang="ko-KR" altLang="en-US" baseline="0" dirty="0" smtClean="0"/>
              <a:t> 시대</a:t>
            </a:r>
            <a:endParaRPr lang="en-US" altLang="ko-KR" baseline="0" dirty="0" smtClean="0"/>
          </a:p>
          <a:p>
            <a:pPr>
              <a:buFontTx/>
              <a:buChar char="-"/>
            </a:pPr>
            <a:r>
              <a:rPr lang="en-US" altLang="ko-KR" baseline="0" dirty="0" smtClean="0"/>
              <a:t>4</a:t>
            </a:r>
            <a:r>
              <a:rPr lang="ko-KR" altLang="en-US" baseline="0" dirty="0" smtClean="0"/>
              <a:t>명의 </a:t>
            </a:r>
            <a:r>
              <a:rPr lang="ko-KR" altLang="en-US" baseline="0" dirty="0" err="1" smtClean="0"/>
              <a:t>무함마드</a:t>
            </a:r>
            <a:r>
              <a:rPr lang="ko-KR" altLang="en-US" baseline="0" dirty="0" smtClean="0"/>
              <a:t> 후계자</a:t>
            </a:r>
            <a:r>
              <a:rPr lang="en-US" altLang="ko-KR" baseline="0" dirty="0" smtClean="0"/>
              <a:t>(</a:t>
            </a:r>
            <a:r>
              <a:rPr lang="ko-KR" altLang="en-US" baseline="0" dirty="0" err="1" smtClean="0"/>
              <a:t>칼리파</a:t>
            </a:r>
            <a:r>
              <a:rPr lang="en-US" altLang="ko-KR" baseline="0" dirty="0" smtClean="0"/>
              <a:t>)</a:t>
            </a:r>
            <a:r>
              <a:rPr lang="ko-KR" altLang="en-US" baseline="0" dirty="0" smtClean="0"/>
              <a:t>가 차례대로 통치함</a:t>
            </a:r>
            <a:endParaRPr lang="en-US" altLang="ko-KR" baseline="0" dirty="0" smtClean="0"/>
          </a:p>
          <a:p>
            <a:pPr>
              <a:buFontTx/>
              <a:buChar char="-"/>
            </a:pPr>
            <a:r>
              <a:rPr lang="en-US" altLang="ko-KR" baseline="0" dirty="0" smtClean="0"/>
              <a:t> </a:t>
            </a:r>
            <a:r>
              <a:rPr lang="ko-KR" altLang="en-US" baseline="0" dirty="0" err="1" smtClean="0"/>
              <a:t>무함마드의</a:t>
            </a:r>
            <a:r>
              <a:rPr lang="ko-KR" altLang="en-US" baseline="0" dirty="0" smtClean="0"/>
              <a:t> 실수 </a:t>
            </a:r>
            <a:r>
              <a:rPr lang="en-US" altLang="ko-KR" baseline="0" dirty="0" smtClean="0"/>
              <a:t>: “</a:t>
            </a:r>
            <a:r>
              <a:rPr lang="ko-KR" altLang="en-US" baseline="0" dirty="0" smtClean="0"/>
              <a:t>아들을 낳지 않았다는 것이 아니라 후계자를 정하지 않았음</a:t>
            </a:r>
            <a:r>
              <a:rPr lang="en-US" altLang="ko-KR" baseline="0" dirty="0" smtClean="0"/>
              <a:t>”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936C2F-0361-4F38-AE21-C792EFB215C5}" type="slidenum">
              <a:rPr lang="ko-KR" altLang="en-US" smtClean="0"/>
              <a:pPr/>
              <a:t>22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ko-KR" altLang="en-US" dirty="0" err="1" smtClean="0"/>
              <a:t>자힐리야시대</a:t>
            </a:r>
            <a:r>
              <a:rPr lang="ko-KR" altLang="en-US" dirty="0" smtClean="0"/>
              <a:t> </a:t>
            </a:r>
            <a:r>
              <a:rPr lang="en-US" altLang="ko-KR" dirty="0" smtClean="0"/>
              <a:t>– </a:t>
            </a:r>
            <a:r>
              <a:rPr lang="ko-KR" altLang="en-US" dirty="0" smtClean="0"/>
              <a:t>삼국시대</a:t>
            </a:r>
            <a:endParaRPr lang="en-US" altLang="ko-KR" dirty="0" smtClean="0"/>
          </a:p>
          <a:p>
            <a:r>
              <a:rPr lang="ko-KR" altLang="en-US" dirty="0" smtClean="0"/>
              <a:t>이슬람시대 </a:t>
            </a:r>
            <a:r>
              <a:rPr lang="en-US" altLang="ko-KR" dirty="0" smtClean="0"/>
              <a:t>– </a:t>
            </a:r>
            <a:r>
              <a:rPr lang="ko-KR" altLang="en-US" dirty="0" smtClean="0"/>
              <a:t>통일신라시대</a:t>
            </a:r>
            <a:endParaRPr lang="en-US" altLang="ko-KR" dirty="0" smtClean="0"/>
          </a:p>
          <a:p>
            <a:r>
              <a:rPr lang="ko-KR" altLang="en-US" dirty="0" err="1" smtClean="0"/>
              <a:t>우마이야조</a:t>
            </a:r>
            <a:r>
              <a:rPr lang="en-US" altLang="ko-KR" dirty="0" smtClean="0"/>
              <a:t>-</a:t>
            </a:r>
            <a:r>
              <a:rPr lang="en-US" altLang="ko-KR" baseline="0" dirty="0" smtClean="0"/>
              <a:t> </a:t>
            </a:r>
            <a:r>
              <a:rPr lang="ko-KR" altLang="en-US" baseline="0" dirty="0" smtClean="0"/>
              <a:t>고려시대 </a:t>
            </a:r>
            <a:r>
              <a:rPr lang="en-US" altLang="ko-KR" baseline="0" dirty="0" smtClean="0"/>
              <a:t>(</a:t>
            </a:r>
            <a:r>
              <a:rPr lang="ko-KR" altLang="en-US" baseline="0" dirty="0" smtClean="0"/>
              <a:t>불교</a:t>
            </a:r>
            <a:r>
              <a:rPr lang="en-US" altLang="ko-KR" baseline="0" dirty="0" smtClean="0"/>
              <a:t>/ </a:t>
            </a:r>
            <a:r>
              <a:rPr lang="ko-KR" altLang="en-US" baseline="0" dirty="0" smtClean="0"/>
              <a:t>이슬람 종교와 아랍혈족이 강조되던 시대</a:t>
            </a:r>
            <a:r>
              <a:rPr lang="en-US" altLang="ko-KR" baseline="0" dirty="0" smtClean="0"/>
              <a:t>)</a:t>
            </a:r>
          </a:p>
          <a:p>
            <a:r>
              <a:rPr lang="ko-KR" altLang="en-US" baseline="0" dirty="0" err="1" smtClean="0"/>
              <a:t>압바시야조</a:t>
            </a:r>
            <a:r>
              <a:rPr lang="en-US" altLang="ko-KR" baseline="0" dirty="0" smtClean="0"/>
              <a:t>- </a:t>
            </a:r>
            <a:r>
              <a:rPr lang="ko-KR" altLang="en-US" baseline="0" dirty="0" smtClean="0"/>
              <a:t>조선시대 </a:t>
            </a:r>
            <a:r>
              <a:rPr lang="en-US" altLang="ko-KR" baseline="0" dirty="0" smtClean="0"/>
              <a:t>(</a:t>
            </a:r>
            <a:r>
              <a:rPr lang="ko-KR" altLang="en-US" baseline="0" dirty="0" smtClean="0"/>
              <a:t>실학</a:t>
            </a:r>
            <a:r>
              <a:rPr lang="en-US" altLang="ko-KR" baseline="0" dirty="0" smtClean="0"/>
              <a:t>/ </a:t>
            </a:r>
            <a:r>
              <a:rPr lang="ko-KR" altLang="en-US" baseline="0" dirty="0" smtClean="0"/>
              <a:t>다문화</a:t>
            </a:r>
            <a:r>
              <a:rPr lang="en-US" altLang="ko-KR" baseline="0" dirty="0" smtClean="0"/>
              <a:t>. </a:t>
            </a:r>
            <a:r>
              <a:rPr lang="ko-KR" altLang="en-US" baseline="0" dirty="0" smtClean="0"/>
              <a:t>세계화</a:t>
            </a:r>
            <a:r>
              <a:rPr lang="en-US" altLang="ko-KR" baseline="0" dirty="0" smtClean="0"/>
              <a:t>. </a:t>
            </a:r>
            <a:r>
              <a:rPr lang="ko-KR" altLang="en-US" baseline="0" dirty="0" smtClean="0"/>
              <a:t>개방화 시대 개막</a:t>
            </a:r>
            <a:r>
              <a:rPr lang="en-US" altLang="ko-KR" baseline="0" dirty="0" smtClean="0"/>
              <a:t>)</a:t>
            </a:r>
          </a:p>
          <a:p>
            <a:r>
              <a:rPr lang="ko-KR" altLang="en-US" baseline="0" dirty="0" err="1" smtClean="0"/>
              <a:t>후기우마이야드조</a:t>
            </a:r>
            <a:r>
              <a:rPr lang="en-US" altLang="ko-KR" baseline="0" dirty="0" smtClean="0"/>
              <a:t>/</a:t>
            </a:r>
            <a:r>
              <a:rPr lang="ko-KR" altLang="en-US" baseline="0" dirty="0" err="1" smtClean="0"/>
              <a:t>안달루시아조</a:t>
            </a:r>
            <a:r>
              <a:rPr lang="ko-KR" altLang="en-US" baseline="0" dirty="0" smtClean="0"/>
              <a:t> </a:t>
            </a:r>
            <a:r>
              <a:rPr lang="en-US" altLang="ko-KR" baseline="0" dirty="0" smtClean="0"/>
              <a:t>- </a:t>
            </a:r>
            <a:r>
              <a:rPr lang="ko-KR" altLang="en-US" baseline="0" dirty="0" smtClean="0"/>
              <a:t>상해임시정부시대</a:t>
            </a:r>
            <a:endParaRPr lang="en-US" altLang="ko-KR" baseline="0" dirty="0" smtClean="0"/>
          </a:p>
          <a:p>
            <a:r>
              <a:rPr lang="ko-KR" altLang="en-US" baseline="0" dirty="0" smtClean="0"/>
              <a:t>오스만터키시대 </a:t>
            </a:r>
            <a:r>
              <a:rPr lang="en-US" altLang="ko-KR" baseline="0" dirty="0" smtClean="0"/>
              <a:t>– </a:t>
            </a:r>
            <a:r>
              <a:rPr lang="ko-KR" altLang="en-US" baseline="0" dirty="0" smtClean="0"/>
              <a:t>일제통치시대</a:t>
            </a:r>
            <a:endParaRPr lang="en-US" altLang="ko-KR" baseline="0" dirty="0" smtClean="0"/>
          </a:p>
          <a:p>
            <a:r>
              <a:rPr lang="ko-KR" altLang="en-US" baseline="0" dirty="0" err="1" smtClean="0"/>
              <a:t>근현대아랍</a:t>
            </a:r>
            <a:r>
              <a:rPr lang="ko-KR" altLang="en-US" baseline="0" dirty="0" smtClean="0"/>
              <a:t> </a:t>
            </a:r>
            <a:r>
              <a:rPr lang="en-US" altLang="ko-KR" baseline="0" dirty="0" smtClean="0"/>
              <a:t>– </a:t>
            </a:r>
            <a:r>
              <a:rPr lang="ko-KR" altLang="en-US" baseline="0" dirty="0" err="1" smtClean="0"/>
              <a:t>해방이후의</a:t>
            </a:r>
            <a:r>
              <a:rPr lang="ko-KR" altLang="en-US" baseline="0" dirty="0" smtClean="0"/>
              <a:t> 시대</a:t>
            </a:r>
            <a:endParaRPr lang="en-US" altLang="ko-KR" baseline="0" dirty="0" smtClean="0"/>
          </a:p>
          <a:p>
            <a:pPr>
              <a:buFontTx/>
              <a:buChar char="-"/>
            </a:pPr>
            <a:r>
              <a:rPr lang="en-US" altLang="ko-KR" baseline="0" dirty="0" smtClean="0"/>
              <a:t>4</a:t>
            </a:r>
            <a:r>
              <a:rPr lang="ko-KR" altLang="en-US" baseline="0" dirty="0" smtClean="0"/>
              <a:t>명의 </a:t>
            </a:r>
            <a:r>
              <a:rPr lang="ko-KR" altLang="en-US" baseline="0" dirty="0" err="1" smtClean="0"/>
              <a:t>무함마드</a:t>
            </a:r>
            <a:r>
              <a:rPr lang="ko-KR" altLang="en-US" baseline="0" dirty="0" smtClean="0"/>
              <a:t> 후계자</a:t>
            </a:r>
            <a:r>
              <a:rPr lang="en-US" altLang="ko-KR" baseline="0" dirty="0" smtClean="0"/>
              <a:t>(</a:t>
            </a:r>
            <a:r>
              <a:rPr lang="ko-KR" altLang="en-US" baseline="0" dirty="0" err="1" smtClean="0"/>
              <a:t>칼리파</a:t>
            </a:r>
            <a:r>
              <a:rPr lang="en-US" altLang="ko-KR" baseline="0" dirty="0" smtClean="0"/>
              <a:t>)</a:t>
            </a:r>
            <a:r>
              <a:rPr lang="ko-KR" altLang="en-US" baseline="0" dirty="0" smtClean="0"/>
              <a:t>가 차례대로 통치함</a:t>
            </a:r>
            <a:endParaRPr lang="en-US" altLang="ko-KR" baseline="0" dirty="0" smtClean="0"/>
          </a:p>
          <a:p>
            <a:pPr>
              <a:buFontTx/>
              <a:buChar char="-"/>
            </a:pPr>
            <a:r>
              <a:rPr lang="en-US" altLang="ko-KR" baseline="0" dirty="0" smtClean="0"/>
              <a:t> </a:t>
            </a:r>
            <a:r>
              <a:rPr lang="ko-KR" altLang="en-US" baseline="0" dirty="0" err="1" smtClean="0"/>
              <a:t>무함마드의</a:t>
            </a:r>
            <a:r>
              <a:rPr lang="ko-KR" altLang="en-US" baseline="0" dirty="0" smtClean="0"/>
              <a:t> 실수 </a:t>
            </a:r>
            <a:r>
              <a:rPr lang="en-US" altLang="ko-KR" baseline="0" dirty="0" smtClean="0"/>
              <a:t>: “</a:t>
            </a:r>
            <a:r>
              <a:rPr lang="ko-KR" altLang="en-US" baseline="0" dirty="0" smtClean="0"/>
              <a:t>아들을 낳지 않았다는 것이 아니라 후계자를 정하지 않았음</a:t>
            </a:r>
            <a:r>
              <a:rPr lang="en-US" altLang="ko-KR" baseline="0" dirty="0" smtClean="0"/>
              <a:t>”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936C2F-0361-4F38-AE21-C792EFB215C5}" type="slidenum">
              <a:rPr lang="ko-KR" altLang="en-US" smtClean="0"/>
              <a:pPr/>
              <a:t>23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ko-KR" altLang="en-US" dirty="0" err="1" smtClean="0"/>
              <a:t>자힐리야시대</a:t>
            </a:r>
            <a:r>
              <a:rPr lang="ko-KR" altLang="en-US" dirty="0" smtClean="0"/>
              <a:t> </a:t>
            </a:r>
            <a:r>
              <a:rPr lang="en-US" altLang="ko-KR" dirty="0" smtClean="0"/>
              <a:t>– </a:t>
            </a:r>
            <a:r>
              <a:rPr lang="ko-KR" altLang="en-US" dirty="0" smtClean="0"/>
              <a:t>삼국시대</a:t>
            </a:r>
            <a:endParaRPr lang="en-US" altLang="ko-KR" dirty="0" smtClean="0"/>
          </a:p>
          <a:p>
            <a:r>
              <a:rPr lang="ko-KR" altLang="en-US" dirty="0" smtClean="0"/>
              <a:t>이슬람시대 </a:t>
            </a:r>
            <a:r>
              <a:rPr lang="en-US" altLang="ko-KR" dirty="0" smtClean="0"/>
              <a:t>– </a:t>
            </a:r>
            <a:r>
              <a:rPr lang="ko-KR" altLang="en-US" dirty="0" smtClean="0"/>
              <a:t>통일신라시대</a:t>
            </a:r>
            <a:endParaRPr lang="en-US" altLang="ko-KR" dirty="0" smtClean="0"/>
          </a:p>
          <a:p>
            <a:r>
              <a:rPr lang="ko-KR" altLang="en-US" dirty="0" err="1" smtClean="0"/>
              <a:t>우마이야조</a:t>
            </a:r>
            <a:r>
              <a:rPr lang="en-US" altLang="ko-KR" dirty="0" smtClean="0"/>
              <a:t>-</a:t>
            </a:r>
            <a:r>
              <a:rPr lang="en-US" altLang="ko-KR" baseline="0" dirty="0" smtClean="0"/>
              <a:t> </a:t>
            </a:r>
            <a:r>
              <a:rPr lang="ko-KR" altLang="en-US" baseline="0" dirty="0" smtClean="0"/>
              <a:t>고려시대 </a:t>
            </a:r>
            <a:r>
              <a:rPr lang="en-US" altLang="ko-KR" baseline="0" dirty="0" smtClean="0"/>
              <a:t>(</a:t>
            </a:r>
            <a:r>
              <a:rPr lang="ko-KR" altLang="en-US" baseline="0" dirty="0" smtClean="0"/>
              <a:t>불교</a:t>
            </a:r>
            <a:r>
              <a:rPr lang="en-US" altLang="ko-KR" baseline="0" dirty="0" smtClean="0"/>
              <a:t>/ </a:t>
            </a:r>
            <a:r>
              <a:rPr lang="ko-KR" altLang="en-US" baseline="0" dirty="0" smtClean="0"/>
              <a:t>이슬람 종교와 아랍혈족이 강조되던 시대</a:t>
            </a:r>
            <a:r>
              <a:rPr lang="en-US" altLang="ko-KR" baseline="0" dirty="0" smtClean="0"/>
              <a:t>)</a:t>
            </a:r>
          </a:p>
          <a:p>
            <a:r>
              <a:rPr lang="ko-KR" altLang="en-US" baseline="0" dirty="0" err="1" smtClean="0"/>
              <a:t>압바시야조</a:t>
            </a:r>
            <a:r>
              <a:rPr lang="en-US" altLang="ko-KR" baseline="0" dirty="0" smtClean="0"/>
              <a:t>- </a:t>
            </a:r>
            <a:r>
              <a:rPr lang="ko-KR" altLang="en-US" baseline="0" dirty="0" smtClean="0"/>
              <a:t>조선시대 </a:t>
            </a:r>
            <a:r>
              <a:rPr lang="en-US" altLang="ko-KR" baseline="0" dirty="0" smtClean="0"/>
              <a:t>(</a:t>
            </a:r>
            <a:r>
              <a:rPr lang="ko-KR" altLang="en-US" baseline="0" dirty="0" smtClean="0"/>
              <a:t>실학</a:t>
            </a:r>
            <a:r>
              <a:rPr lang="en-US" altLang="ko-KR" baseline="0" dirty="0" smtClean="0"/>
              <a:t>/ </a:t>
            </a:r>
            <a:r>
              <a:rPr lang="ko-KR" altLang="en-US" baseline="0" dirty="0" smtClean="0"/>
              <a:t>다문화</a:t>
            </a:r>
            <a:r>
              <a:rPr lang="en-US" altLang="ko-KR" baseline="0" dirty="0" smtClean="0"/>
              <a:t>. </a:t>
            </a:r>
            <a:r>
              <a:rPr lang="ko-KR" altLang="en-US" baseline="0" dirty="0" smtClean="0"/>
              <a:t>세계화</a:t>
            </a:r>
            <a:r>
              <a:rPr lang="en-US" altLang="ko-KR" baseline="0" dirty="0" smtClean="0"/>
              <a:t>. </a:t>
            </a:r>
            <a:r>
              <a:rPr lang="ko-KR" altLang="en-US" baseline="0" dirty="0" smtClean="0"/>
              <a:t>개방화 시대 개막</a:t>
            </a:r>
            <a:r>
              <a:rPr lang="en-US" altLang="ko-KR" baseline="0" dirty="0" smtClean="0"/>
              <a:t>)</a:t>
            </a:r>
          </a:p>
          <a:p>
            <a:r>
              <a:rPr lang="ko-KR" altLang="en-US" baseline="0" dirty="0" err="1" smtClean="0"/>
              <a:t>후기우마이야드조</a:t>
            </a:r>
            <a:r>
              <a:rPr lang="en-US" altLang="ko-KR" baseline="0" dirty="0" smtClean="0"/>
              <a:t>/</a:t>
            </a:r>
            <a:r>
              <a:rPr lang="ko-KR" altLang="en-US" baseline="0" dirty="0" err="1" smtClean="0"/>
              <a:t>안달루시아조</a:t>
            </a:r>
            <a:r>
              <a:rPr lang="ko-KR" altLang="en-US" baseline="0" dirty="0" smtClean="0"/>
              <a:t> </a:t>
            </a:r>
            <a:r>
              <a:rPr lang="en-US" altLang="ko-KR" baseline="0" dirty="0" smtClean="0"/>
              <a:t>- </a:t>
            </a:r>
            <a:r>
              <a:rPr lang="ko-KR" altLang="en-US" baseline="0" dirty="0" smtClean="0"/>
              <a:t>상해임시정부시대</a:t>
            </a:r>
            <a:endParaRPr lang="en-US" altLang="ko-KR" baseline="0" dirty="0" smtClean="0"/>
          </a:p>
          <a:p>
            <a:r>
              <a:rPr lang="ko-KR" altLang="en-US" baseline="0" dirty="0" smtClean="0"/>
              <a:t>오스만터키시대 </a:t>
            </a:r>
            <a:r>
              <a:rPr lang="en-US" altLang="ko-KR" baseline="0" dirty="0" smtClean="0"/>
              <a:t>– </a:t>
            </a:r>
            <a:r>
              <a:rPr lang="ko-KR" altLang="en-US" baseline="0" dirty="0" smtClean="0"/>
              <a:t>일제통치시대</a:t>
            </a:r>
            <a:endParaRPr lang="en-US" altLang="ko-KR" baseline="0" dirty="0" smtClean="0"/>
          </a:p>
          <a:p>
            <a:r>
              <a:rPr lang="ko-KR" altLang="en-US" baseline="0" dirty="0" err="1" smtClean="0"/>
              <a:t>근현대아랍</a:t>
            </a:r>
            <a:r>
              <a:rPr lang="ko-KR" altLang="en-US" baseline="0" dirty="0" smtClean="0"/>
              <a:t> </a:t>
            </a:r>
            <a:r>
              <a:rPr lang="en-US" altLang="ko-KR" baseline="0" dirty="0" smtClean="0"/>
              <a:t>– </a:t>
            </a:r>
            <a:r>
              <a:rPr lang="ko-KR" altLang="en-US" baseline="0" dirty="0" err="1" smtClean="0"/>
              <a:t>해방이후의</a:t>
            </a:r>
            <a:r>
              <a:rPr lang="ko-KR" altLang="en-US" baseline="0" dirty="0" smtClean="0"/>
              <a:t> 시대</a:t>
            </a:r>
            <a:endParaRPr lang="en-US" altLang="ko-KR" baseline="0" dirty="0" smtClean="0"/>
          </a:p>
          <a:p>
            <a:pPr>
              <a:buFontTx/>
              <a:buChar char="-"/>
            </a:pPr>
            <a:r>
              <a:rPr lang="en-US" altLang="ko-KR" baseline="0" dirty="0" smtClean="0"/>
              <a:t>4</a:t>
            </a:r>
            <a:r>
              <a:rPr lang="ko-KR" altLang="en-US" baseline="0" dirty="0" smtClean="0"/>
              <a:t>명의 </a:t>
            </a:r>
            <a:r>
              <a:rPr lang="ko-KR" altLang="en-US" baseline="0" dirty="0" err="1" smtClean="0"/>
              <a:t>무함마드</a:t>
            </a:r>
            <a:r>
              <a:rPr lang="ko-KR" altLang="en-US" baseline="0" dirty="0" smtClean="0"/>
              <a:t> 후계자</a:t>
            </a:r>
            <a:r>
              <a:rPr lang="en-US" altLang="ko-KR" baseline="0" dirty="0" smtClean="0"/>
              <a:t>(</a:t>
            </a:r>
            <a:r>
              <a:rPr lang="ko-KR" altLang="en-US" baseline="0" dirty="0" err="1" smtClean="0"/>
              <a:t>칼리파</a:t>
            </a:r>
            <a:r>
              <a:rPr lang="en-US" altLang="ko-KR" baseline="0" dirty="0" smtClean="0"/>
              <a:t>)</a:t>
            </a:r>
            <a:r>
              <a:rPr lang="ko-KR" altLang="en-US" baseline="0" dirty="0" smtClean="0"/>
              <a:t>가 차례대로 통치함</a:t>
            </a:r>
            <a:endParaRPr lang="en-US" altLang="ko-KR" baseline="0" dirty="0" smtClean="0"/>
          </a:p>
          <a:p>
            <a:pPr>
              <a:buFontTx/>
              <a:buChar char="-"/>
            </a:pPr>
            <a:r>
              <a:rPr lang="en-US" altLang="ko-KR" baseline="0" dirty="0" smtClean="0"/>
              <a:t> </a:t>
            </a:r>
            <a:r>
              <a:rPr lang="ko-KR" altLang="en-US" baseline="0" dirty="0" err="1" smtClean="0"/>
              <a:t>무함마드의</a:t>
            </a:r>
            <a:r>
              <a:rPr lang="ko-KR" altLang="en-US" baseline="0" dirty="0" smtClean="0"/>
              <a:t> 실수 </a:t>
            </a:r>
            <a:r>
              <a:rPr lang="en-US" altLang="ko-KR" baseline="0" dirty="0" smtClean="0"/>
              <a:t>: “</a:t>
            </a:r>
            <a:r>
              <a:rPr lang="ko-KR" altLang="en-US" baseline="0" dirty="0" smtClean="0"/>
              <a:t>아들을 낳지 않았다는 것이 아니라 후계자를 정하지 않았음</a:t>
            </a:r>
            <a:r>
              <a:rPr lang="en-US" altLang="ko-KR" baseline="0" dirty="0" smtClean="0"/>
              <a:t>”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936C2F-0361-4F38-AE21-C792EFB215C5}" type="slidenum">
              <a:rPr lang="ko-KR" altLang="en-US" smtClean="0"/>
              <a:pPr/>
              <a:t>24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ko-KR" altLang="en-US" dirty="0" err="1" smtClean="0"/>
              <a:t>자힐리야시대</a:t>
            </a:r>
            <a:r>
              <a:rPr lang="ko-KR" altLang="en-US" dirty="0" smtClean="0"/>
              <a:t> </a:t>
            </a:r>
            <a:r>
              <a:rPr lang="en-US" altLang="ko-KR" dirty="0" smtClean="0"/>
              <a:t>– </a:t>
            </a:r>
            <a:r>
              <a:rPr lang="ko-KR" altLang="en-US" dirty="0" smtClean="0"/>
              <a:t>삼국시대</a:t>
            </a:r>
            <a:endParaRPr lang="en-US" altLang="ko-KR" dirty="0" smtClean="0"/>
          </a:p>
          <a:p>
            <a:r>
              <a:rPr lang="ko-KR" altLang="en-US" dirty="0" smtClean="0"/>
              <a:t>이슬람시대 </a:t>
            </a:r>
            <a:r>
              <a:rPr lang="en-US" altLang="ko-KR" dirty="0" smtClean="0"/>
              <a:t>– </a:t>
            </a:r>
            <a:r>
              <a:rPr lang="ko-KR" altLang="en-US" dirty="0" smtClean="0"/>
              <a:t>통일신라시대</a:t>
            </a:r>
            <a:endParaRPr lang="en-US" altLang="ko-KR" dirty="0" smtClean="0"/>
          </a:p>
          <a:p>
            <a:r>
              <a:rPr lang="ko-KR" altLang="en-US" dirty="0" err="1" smtClean="0"/>
              <a:t>우마이야조</a:t>
            </a:r>
            <a:r>
              <a:rPr lang="en-US" altLang="ko-KR" dirty="0" smtClean="0"/>
              <a:t>-</a:t>
            </a:r>
            <a:r>
              <a:rPr lang="en-US" altLang="ko-KR" baseline="0" dirty="0" smtClean="0"/>
              <a:t> </a:t>
            </a:r>
            <a:r>
              <a:rPr lang="ko-KR" altLang="en-US" baseline="0" dirty="0" smtClean="0"/>
              <a:t>고려시대 </a:t>
            </a:r>
            <a:r>
              <a:rPr lang="en-US" altLang="ko-KR" baseline="0" dirty="0" smtClean="0"/>
              <a:t>(</a:t>
            </a:r>
            <a:r>
              <a:rPr lang="ko-KR" altLang="en-US" baseline="0" dirty="0" smtClean="0"/>
              <a:t>불교</a:t>
            </a:r>
            <a:r>
              <a:rPr lang="en-US" altLang="ko-KR" baseline="0" dirty="0" smtClean="0"/>
              <a:t>/ </a:t>
            </a:r>
            <a:r>
              <a:rPr lang="ko-KR" altLang="en-US" baseline="0" dirty="0" smtClean="0"/>
              <a:t>이슬람 종교와 아랍혈족이 강조되던 시대</a:t>
            </a:r>
            <a:r>
              <a:rPr lang="en-US" altLang="ko-KR" baseline="0" dirty="0" smtClean="0"/>
              <a:t>)</a:t>
            </a:r>
          </a:p>
          <a:p>
            <a:r>
              <a:rPr lang="ko-KR" altLang="en-US" baseline="0" dirty="0" err="1" smtClean="0"/>
              <a:t>압바시야조</a:t>
            </a:r>
            <a:r>
              <a:rPr lang="en-US" altLang="ko-KR" baseline="0" dirty="0" smtClean="0"/>
              <a:t>- </a:t>
            </a:r>
            <a:r>
              <a:rPr lang="ko-KR" altLang="en-US" baseline="0" dirty="0" smtClean="0"/>
              <a:t>조선시대 </a:t>
            </a:r>
            <a:r>
              <a:rPr lang="en-US" altLang="ko-KR" baseline="0" dirty="0" smtClean="0"/>
              <a:t>(</a:t>
            </a:r>
            <a:r>
              <a:rPr lang="ko-KR" altLang="en-US" baseline="0" dirty="0" smtClean="0"/>
              <a:t>실학</a:t>
            </a:r>
            <a:r>
              <a:rPr lang="en-US" altLang="ko-KR" baseline="0" dirty="0" smtClean="0"/>
              <a:t>/ </a:t>
            </a:r>
            <a:r>
              <a:rPr lang="ko-KR" altLang="en-US" baseline="0" dirty="0" smtClean="0"/>
              <a:t>다문화</a:t>
            </a:r>
            <a:r>
              <a:rPr lang="en-US" altLang="ko-KR" baseline="0" dirty="0" smtClean="0"/>
              <a:t>. </a:t>
            </a:r>
            <a:r>
              <a:rPr lang="ko-KR" altLang="en-US" baseline="0" dirty="0" smtClean="0"/>
              <a:t>세계화</a:t>
            </a:r>
            <a:r>
              <a:rPr lang="en-US" altLang="ko-KR" baseline="0" dirty="0" smtClean="0"/>
              <a:t>. </a:t>
            </a:r>
            <a:r>
              <a:rPr lang="ko-KR" altLang="en-US" baseline="0" dirty="0" smtClean="0"/>
              <a:t>개방화 시대 개막</a:t>
            </a:r>
            <a:r>
              <a:rPr lang="en-US" altLang="ko-KR" baseline="0" dirty="0" smtClean="0"/>
              <a:t>)</a:t>
            </a:r>
          </a:p>
          <a:p>
            <a:r>
              <a:rPr lang="ko-KR" altLang="en-US" baseline="0" dirty="0" err="1" smtClean="0"/>
              <a:t>후기우마이야드조</a:t>
            </a:r>
            <a:r>
              <a:rPr lang="en-US" altLang="ko-KR" baseline="0" dirty="0" smtClean="0"/>
              <a:t>/</a:t>
            </a:r>
            <a:r>
              <a:rPr lang="ko-KR" altLang="en-US" baseline="0" dirty="0" err="1" smtClean="0"/>
              <a:t>안달루시아조</a:t>
            </a:r>
            <a:r>
              <a:rPr lang="ko-KR" altLang="en-US" baseline="0" dirty="0" smtClean="0"/>
              <a:t> </a:t>
            </a:r>
            <a:r>
              <a:rPr lang="en-US" altLang="ko-KR" baseline="0" dirty="0" smtClean="0"/>
              <a:t>- </a:t>
            </a:r>
            <a:r>
              <a:rPr lang="ko-KR" altLang="en-US" baseline="0" dirty="0" smtClean="0"/>
              <a:t>상해임시정부시대</a:t>
            </a:r>
            <a:endParaRPr lang="en-US" altLang="ko-KR" baseline="0" dirty="0" smtClean="0"/>
          </a:p>
          <a:p>
            <a:r>
              <a:rPr lang="ko-KR" altLang="en-US" baseline="0" dirty="0" smtClean="0"/>
              <a:t>오스만터키시대 </a:t>
            </a:r>
            <a:r>
              <a:rPr lang="en-US" altLang="ko-KR" baseline="0" dirty="0" smtClean="0"/>
              <a:t>– </a:t>
            </a:r>
            <a:r>
              <a:rPr lang="ko-KR" altLang="en-US" baseline="0" dirty="0" smtClean="0"/>
              <a:t>일제통치시대</a:t>
            </a:r>
            <a:endParaRPr lang="en-US" altLang="ko-KR" baseline="0" dirty="0" smtClean="0"/>
          </a:p>
          <a:p>
            <a:r>
              <a:rPr lang="ko-KR" altLang="en-US" baseline="0" dirty="0" err="1" smtClean="0"/>
              <a:t>근현대아랍</a:t>
            </a:r>
            <a:r>
              <a:rPr lang="ko-KR" altLang="en-US" baseline="0" dirty="0" smtClean="0"/>
              <a:t> </a:t>
            </a:r>
            <a:r>
              <a:rPr lang="en-US" altLang="ko-KR" baseline="0" dirty="0" smtClean="0"/>
              <a:t>– </a:t>
            </a:r>
            <a:r>
              <a:rPr lang="ko-KR" altLang="en-US" baseline="0" dirty="0" err="1" smtClean="0"/>
              <a:t>해방이후의</a:t>
            </a:r>
            <a:r>
              <a:rPr lang="ko-KR" altLang="en-US" baseline="0" dirty="0" smtClean="0"/>
              <a:t> 시대</a:t>
            </a:r>
            <a:endParaRPr lang="en-US" altLang="ko-KR" baseline="0" dirty="0" smtClean="0"/>
          </a:p>
          <a:p>
            <a:pPr>
              <a:buFontTx/>
              <a:buChar char="-"/>
            </a:pPr>
            <a:r>
              <a:rPr lang="en-US" altLang="ko-KR" baseline="0" dirty="0" smtClean="0"/>
              <a:t>4</a:t>
            </a:r>
            <a:r>
              <a:rPr lang="ko-KR" altLang="en-US" baseline="0" dirty="0" smtClean="0"/>
              <a:t>명의 </a:t>
            </a:r>
            <a:r>
              <a:rPr lang="ko-KR" altLang="en-US" baseline="0" dirty="0" err="1" smtClean="0"/>
              <a:t>무함마드</a:t>
            </a:r>
            <a:r>
              <a:rPr lang="ko-KR" altLang="en-US" baseline="0" dirty="0" smtClean="0"/>
              <a:t> 후계자</a:t>
            </a:r>
            <a:r>
              <a:rPr lang="en-US" altLang="ko-KR" baseline="0" dirty="0" smtClean="0"/>
              <a:t>(</a:t>
            </a:r>
            <a:r>
              <a:rPr lang="ko-KR" altLang="en-US" baseline="0" dirty="0" err="1" smtClean="0"/>
              <a:t>칼리파</a:t>
            </a:r>
            <a:r>
              <a:rPr lang="en-US" altLang="ko-KR" baseline="0" dirty="0" smtClean="0"/>
              <a:t>)</a:t>
            </a:r>
            <a:r>
              <a:rPr lang="ko-KR" altLang="en-US" baseline="0" dirty="0" smtClean="0"/>
              <a:t>가 차례대로 통치함</a:t>
            </a:r>
            <a:endParaRPr lang="en-US" altLang="ko-KR" baseline="0" dirty="0" smtClean="0"/>
          </a:p>
          <a:p>
            <a:pPr>
              <a:buFontTx/>
              <a:buChar char="-"/>
            </a:pPr>
            <a:r>
              <a:rPr lang="en-US" altLang="ko-KR" baseline="0" dirty="0" smtClean="0"/>
              <a:t> </a:t>
            </a:r>
            <a:r>
              <a:rPr lang="ko-KR" altLang="en-US" baseline="0" dirty="0" err="1" smtClean="0"/>
              <a:t>무함마드의</a:t>
            </a:r>
            <a:r>
              <a:rPr lang="ko-KR" altLang="en-US" baseline="0" dirty="0" smtClean="0"/>
              <a:t> 실수 </a:t>
            </a:r>
            <a:r>
              <a:rPr lang="en-US" altLang="ko-KR" baseline="0" dirty="0" smtClean="0"/>
              <a:t>: “</a:t>
            </a:r>
            <a:r>
              <a:rPr lang="ko-KR" altLang="en-US" baseline="0" dirty="0" smtClean="0"/>
              <a:t>아들을 낳지 않았다는 것이 아니라 후계자를 정하지 않았음</a:t>
            </a:r>
            <a:r>
              <a:rPr lang="en-US" altLang="ko-KR" baseline="0" dirty="0" smtClean="0"/>
              <a:t>”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936C2F-0361-4F38-AE21-C792EFB215C5}" type="slidenum">
              <a:rPr lang="ko-KR" altLang="en-US" smtClean="0"/>
              <a:pPr/>
              <a:t>25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ko-KR" altLang="en-US" dirty="0" err="1" smtClean="0"/>
              <a:t>자힐리야시대</a:t>
            </a:r>
            <a:r>
              <a:rPr lang="ko-KR" altLang="en-US" dirty="0" smtClean="0"/>
              <a:t> </a:t>
            </a:r>
            <a:r>
              <a:rPr lang="en-US" altLang="ko-KR" dirty="0" smtClean="0"/>
              <a:t>– </a:t>
            </a:r>
            <a:r>
              <a:rPr lang="ko-KR" altLang="en-US" dirty="0" smtClean="0"/>
              <a:t>삼국시대</a:t>
            </a:r>
            <a:endParaRPr lang="en-US" altLang="ko-KR" dirty="0" smtClean="0"/>
          </a:p>
          <a:p>
            <a:r>
              <a:rPr lang="ko-KR" altLang="en-US" dirty="0" smtClean="0"/>
              <a:t>이슬람시대 </a:t>
            </a:r>
            <a:r>
              <a:rPr lang="en-US" altLang="ko-KR" dirty="0" smtClean="0"/>
              <a:t>– </a:t>
            </a:r>
            <a:r>
              <a:rPr lang="ko-KR" altLang="en-US" dirty="0" smtClean="0"/>
              <a:t>통일신라시대</a:t>
            </a:r>
            <a:endParaRPr lang="en-US" altLang="ko-KR" dirty="0" smtClean="0"/>
          </a:p>
          <a:p>
            <a:r>
              <a:rPr lang="ko-KR" altLang="en-US" dirty="0" err="1" smtClean="0"/>
              <a:t>우마이야조</a:t>
            </a:r>
            <a:r>
              <a:rPr lang="en-US" altLang="ko-KR" dirty="0" smtClean="0"/>
              <a:t>-</a:t>
            </a:r>
            <a:r>
              <a:rPr lang="en-US" altLang="ko-KR" baseline="0" dirty="0" smtClean="0"/>
              <a:t> </a:t>
            </a:r>
            <a:r>
              <a:rPr lang="ko-KR" altLang="en-US" baseline="0" dirty="0" smtClean="0"/>
              <a:t>고려시대 </a:t>
            </a:r>
            <a:r>
              <a:rPr lang="en-US" altLang="ko-KR" baseline="0" dirty="0" smtClean="0"/>
              <a:t>(</a:t>
            </a:r>
            <a:r>
              <a:rPr lang="ko-KR" altLang="en-US" baseline="0" dirty="0" smtClean="0"/>
              <a:t>불교</a:t>
            </a:r>
            <a:r>
              <a:rPr lang="en-US" altLang="ko-KR" baseline="0" dirty="0" smtClean="0"/>
              <a:t>/ </a:t>
            </a:r>
            <a:r>
              <a:rPr lang="ko-KR" altLang="en-US" baseline="0" dirty="0" smtClean="0"/>
              <a:t>이슬람 종교와 아랍혈족이 강조되던 시대</a:t>
            </a:r>
            <a:r>
              <a:rPr lang="en-US" altLang="ko-KR" baseline="0" dirty="0" smtClean="0"/>
              <a:t>)</a:t>
            </a:r>
          </a:p>
          <a:p>
            <a:r>
              <a:rPr lang="ko-KR" altLang="en-US" baseline="0" dirty="0" err="1" smtClean="0"/>
              <a:t>압바시야조</a:t>
            </a:r>
            <a:r>
              <a:rPr lang="en-US" altLang="ko-KR" baseline="0" dirty="0" smtClean="0"/>
              <a:t>- </a:t>
            </a:r>
            <a:r>
              <a:rPr lang="ko-KR" altLang="en-US" baseline="0" dirty="0" smtClean="0"/>
              <a:t>조선시대 </a:t>
            </a:r>
            <a:r>
              <a:rPr lang="en-US" altLang="ko-KR" baseline="0" dirty="0" smtClean="0"/>
              <a:t>(</a:t>
            </a:r>
            <a:r>
              <a:rPr lang="ko-KR" altLang="en-US" baseline="0" dirty="0" smtClean="0"/>
              <a:t>실학</a:t>
            </a:r>
            <a:r>
              <a:rPr lang="en-US" altLang="ko-KR" baseline="0" dirty="0" smtClean="0"/>
              <a:t>/ </a:t>
            </a:r>
            <a:r>
              <a:rPr lang="ko-KR" altLang="en-US" baseline="0" dirty="0" smtClean="0"/>
              <a:t>다문화</a:t>
            </a:r>
            <a:r>
              <a:rPr lang="en-US" altLang="ko-KR" baseline="0" dirty="0" smtClean="0"/>
              <a:t>. </a:t>
            </a:r>
            <a:r>
              <a:rPr lang="ko-KR" altLang="en-US" baseline="0" dirty="0" smtClean="0"/>
              <a:t>세계화</a:t>
            </a:r>
            <a:r>
              <a:rPr lang="en-US" altLang="ko-KR" baseline="0" dirty="0" smtClean="0"/>
              <a:t>. </a:t>
            </a:r>
            <a:r>
              <a:rPr lang="ko-KR" altLang="en-US" baseline="0" dirty="0" smtClean="0"/>
              <a:t>개방화 시대 개막</a:t>
            </a:r>
            <a:r>
              <a:rPr lang="en-US" altLang="ko-KR" baseline="0" dirty="0" smtClean="0"/>
              <a:t>)</a:t>
            </a:r>
          </a:p>
          <a:p>
            <a:r>
              <a:rPr lang="ko-KR" altLang="en-US" baseline="0" dirty="0" err="1" smtClean="0"/>
              <a:t>후기우마이야드조</a:t>
            </a:r>
            <a:r>
              <a:rPr lang="en-US" altLang="ko-KR" baseline="0" dirty="0" smtClean="0"/>
              <a:t>/</a:t>
            </a:r>
            <a:r>
              <a:rPr lang="ko-KR" altLang="en-US" baseline="0" dirty="0" err="1" smtClean="0"/>
              <a:t>안달루시아조</a:t>
            </a:r>
            <a:r>
              <a:rPr lang="ko-KR" altLang="en-US" baseline="0" dirty="0" smtClean="0"/>
              <a:t> </a:t>
            </a:r>
            <a:r>
              <a:rPr lang="en-US" altLang="ko-KR" baseline="0" dirty="0" smtClean="0"/>
              <a:t>- </a:t>
            </a:r>
            <a:r>
              <a:rPr lang="ko-KR" altLang="en-US" baseline="0" dirty="0" smtClean="0"/>
              <a:t>상해임시정부시대</a:t>
            </a:r>
            <a:endParaRPr lang="en-US" altLang="ko-KR" baseline="0" dirty="0" smtClean="0"/>
          </a:p>
          <a:p>
            <a:r>
              <a:rPr lang="ko-KR" altLang="en-US" baseline="0" dirty="0" smtClean="0"/>
              <a:t>오스만터키시대 </a:t>
            </a:r>
            <a:r>
              <a:rPr lang="en-US" altLang="ko-KR" baseline="0" dirty="0" smtClean="0"/>
              <a:t>– </a:t>
            </a:r>
            <a:r>
              <a:rPr lang="ko-KR" altLang="en-US" baseline="0" dirty="0" smtClean="0"/>
              <a:t>일제통치시대</a:t>
            </a:r>
            <a:endParaRPr lang="en-US" altLang="ko-KR" baseline="0" dirty="0" smtClean="0"/>
          </a:p>
          <a:p>
            <a:r>
              <a:rPr lang="ko-KR" altLang="en-US" baseline="0" dirty="0" err="1" smtClean="0"/>
              <a:t>근현대아랍</a:t>
            </a:r>
            <a:r>
              <a:rPr lang="ko-KR" altLang="en-US" baseline="0" dirty="0" smtClean="0"/>
              <a:t> </a:t>
            </a:r>
            <a:r>
              <a:rPr lang="en-US" altLang="ko-KR" baseline="0" dirty="0" smtClean="0"/>
              <a:t>– </a:t>
            </a:r>
            <a:r>
              <a:rPr lang="ko-KR" altLang="en-US" baseline="0" dirty="0" err="1" smtClean="0"/>
              <a:t>해방이후의</a:t>
            </a:r>
            <a:r>
              <a:rPr lang="ko-KR" altLang="en-US" baseline="0" dirty="0" smtClean="0"/>
              <a:t> 시대</a:t>
            </a:r>
            <a:endParaRPr lang="en-US" altLang="ko-KR" baseline="0" dirty="0" smtClean="0"/>
          </a:p>
          <a:p>
            <a:pPr>
              <a:buFontTx/>
              <a:buChar char="-"/>
            </a:pPr>
            <a:r>
              <a:rPr lang="en-US" altLang="ko-KR" baseline="0" dirty="0" smtClean="0"/>
              <a:t>4</a:t>
            </a:r>
            <a:r>
              <a:rPr lang="ko-KR" altLang="en-US" baseline="0" dirty="0" smtClean="0"/>
              <a:t>명의 </a:t>
            </a:r>
            <a:r>
              <a:rPr lang="ko-KR" altLang="en-US" baseline="0" dirty="0" err="1" smtClean="0"/>
              <a:t>무함마드</a:t>
            </a:r>
            <a:r>
              <a:rPr lang="ko-KR" altLang="en-US" baseline="0" dirty="0" smtClean="0"/>
              <a:t> 후계자</a:t>
            </a:r>
            <a:r>
              <a:rPr lang="en-US" altLang="ko-KR" baseline="0" dirty="0" smtClean="0"/>
              <a:t>(</a:t>
            </a:r>
            <a:r>
              <a:rPr lang="ko-KR" altLang="en-US" baseline="0" dirty="0" err="1" smtClean="0"/>
              <a:t>칼리파</a:t>
            </a:r>
            <a:r>
              <a:rPr lang="en-US" altLang="ko-KR" baseline="0" dirty="0" smtClean="0"/>
              <a:t>)</a:t>
            </a:r>
            <a:r>
              <a:rPr lang="ko-KR" altLang="en-US" baseline="0" dirty="0" smtClean="0"/>
              <a:t>가 차례대로 통치함</a:t>
            </a:r>
            <a:endParaRPr lang="en-US" altLang="ko-KR" baseline="0" dirty="0" smtClean="0"/>
          </a:p>
          <a:p>
            <a:pPr>
              <a:buFontTx/>
              <a:buChar char="-"/>
            </a:pPr>
            <a:r>
              <a:rPr lang="en-US" altLang="ko-KR" baseline="0" dirty="0" smtClean="0"/>
              <a:t> </a:t>
            </a:r>
            <a:r>
              <a:rPr lang="ko-KR" altLang="en-US" baseline="0" dirty="0" err="1" smtClean="0"/>
              <a:t>무함마드의</a:t>
            </a:r>
            <a:r>
              <a:rPr lang="ko-KR" altLang="en-US" baseline="0" dirty="0" smtClean="0"/>
              <a:t> 실수 </a:t>
            </a:r>
            <a:r>
              <a:rPr lang="en-US" altLang="ko-KR" baseline="0" dirty="0" smtClean="0"/>
              <a:t>: “</a:t>
            </a:r>
            <a:r>
              <a:rPr lang="ko-KR" altLang="en-US" baseline="0" dirty="0" smtClean="0"/>
              <a:t>아들을 낳지 않았다는 것이 아니라 후계자를 정하지 않았음</a:t>
            </a:r>
            <a:r>
              <a:rPr lang="en-US" altLang="ko-KR" baseline="0" dirty="0" smtClean="0"/>
              <a:t>”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936C2F-0361-4F38-AE21-C792EFB215C5}" type="slidenum">
              <a:rPr lang="ko-KR" altLang="en-US" smtClean="0"/>
              <a:pPr/>
              <a:t>26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altLang="ko-KR" dirty="0" smtClean="0"/>
              <a:t>“</a:t>
            </a:r>
            <a:r>
              <a:rPr lang="ko-KR" altLang="en-US" dirty="0" smtClean="0"/>
              <a:t>석유자원이 고갈 위기에 있다</a:t>
            </a:r>
            <a:r>
              <a:rPr lang="en-US" altLang="ko-KR" dirty="0" smtClean="0"/>
              <a:t>”</a:t>
            </a:r>
            <a:r>
              <a:rPr lang="ko-KR" altLang="en-US" dirty="0" smtClean="0"/>
              <a:t>라는 말이 있습니다만</a:t>
            </a:r>
            <a:r>
              <a:rPr lang="en-US" altLang="ko-KR" dirty="0" smtClean="0"/>
              <a:t>,</a:t>
            </a:r>
          </a:p>
          <a:p>
            <a:r>
              <a:rPr lang="ko-KR" altLang="en-US" dirty="0" smtClean="0"/>
              <a:t>소위 </a:t>
            </a:r>
            <a:r>
              <a:rPr lang="en-US" altLang="ko-KR" dirty="0" smtClean="0"/>
              <a:t>GCC</a:t>
            </a:r>
            <a:r>
              <a:rPr lang="ko-KR" altLang="en-US" dirty="0" smtClean="0"/>
              <a:t>국가라고 불리는 </a:t>
            </a:r>
            <a:r>
              <a:rPr lang="en-US" altLang="ko-KR" dirty="0" smtClean="0"/>
              <a:t>(</a:t>
            </a:r>
            <a:r>
              <a:rPr lang="ko-KR" altLang="en-US" dirty="0" err="1" smtClean="0"/>
              <a:t>걸프산유국</a:t>
            </a:r>
            <a:r>
              <a:rPr lang="en-US" altLang="ko-KR" dirty="0" smtClean="0"/>
              <a:t>)</a:t>
            </a:r>
            <a:r>
              <a:rPr lang="ko-KR" altLang="en-US" dirty="0" smtClean="0"/>
              <a:t>의 </a:t>
            </a:r>
            <a:endParaRPr lang="en-US" altLang="ko-KR" dirty="0" smtClean="0"/>
          </a:p>
          <a:p>
            <a:r>
              <a:rPr lang="ko-KR" altLang="en-US" dirty="0" smtClean="0"/>
              <a:t>향후 </a:t>
            </a:r>
            <a:r>
              <a:rPr lang="en-US" altLang="ko-KR" dirty="0" smtClean="0"/>
              <a:t>10</a:t>
            </a:r>
            <a:r>
              <a:rPr lang="ko-KR" altLang="en-US" dirty="0" smtClean="0"/>
              <a:t>년 간 석유가스 매장량 시장가치는 약 </a:t>
            </a:r>
            <a:r>
              <a:rPr lang="en-US" altLang="ko-KR" dirty="0" smtClean="0"/>
              <a:t>65</a:t>
            </a:r>
            <a:r>
              <a:rPr lang="ko-KR" altLang="en-US" dirty="0" smtClean="0"/>
              <a:t>조에 달하고</a:t>
            </a:r>
            <a:r>
              <a:rPr lang="en-US" altLang="ko-KR" dirty="0" smtClean="0"/>
              <a:t>,</a:t>
            </a:r>
          </a:p>
          <a:p>
            <a:r>
              <a:rPr lang="en-US" altLang="ko-KR" dirty="0" smtClean="0"/>
              <a:t>2011</a:t>
            </a:r>
            <a:r>
              <a:rPr lang="ko-KR" altLang="en-US" dirty="0" smtClean="0"/>
              <a:t>년 현재 석유가스 매출 </a:t>
            </a:r>
            <a:r>
              <a:rPr lang="en-US" altLang="ko-KR" dirty="0" smtClean="0"/>
              <a:t>5210</a:t>
            </a:r>
            <a:r>
              <a:rPr lang="ko-KR" altLang="en-US" dirty="0" smtClean="0"/>
              <a:t>억 달러의 약 </a:t>
            </a:r>
            <a:r>
              <a:rPr lang="en-US" altLang="ko-KR" dirty="0" smtClean="0"/>
              <a:t>125</a:t>
            </a:r>
            <a:r>
              <a:rPr lang="ko-KR" altLang="en-US" dirty="0" smtClean="0"/>
              <a:t>배에 달함</a:t>
            </a:r>
            <a:r>
              <a:rPr lang="en-US" altLang="ko-KR" dirty="0" smtClean="0"/>
              <a:t>.</a:t>
            </a:r>
          </a:p>
          <a:p>
            <a:r>
              <a:rPr lang="ko-KR" altLang="en-US" dirty="0" smtClean="0"/>
              <a:t>즉</a:t>
            </a:r>
            <a:r>
              <a:rPr lang="en-US" altLang="ko-KR" dirty="0" smtClean="0"/>
              <a:t>, </a:t>
            </a:r>
            <a:r>
              <a:rPr lang="ko-KR" altLang="en-US" dirty="0" smtClean="0"/>
              <a:t>중동지역</a:t>
            </a:r>
            <a:r>
              <a:rPr lang="ko-KR" altLang="en-US" baseline="0" dirty="0" smtClean="0"/>
              <a:t> 산유국의 에너지 관련 산업 성장은 무궁무진하다</a:t>
            </a:r>
            <a:r>
              <a:rPr lang="en-US" altLang="ko-KR" baseline="0" dirty="0" smtClean="0"/>
              <a:t>. </a:t>
            </a:r>
          </a:p>
          <a:p>
            <a:r>
              <a:rPr lang="en-US" altLang="ko-KR" baseline="0" dirty="0" smtClean="0"/>
              <a:t>(</a:t>
            </a:r>
            <a:r>
              <a:rPr lang="ko-KR" altLang="en-US" baseline="0" dirty="0" smtClean="0"/>
              <a:t>한마디로 빼먹을 잘 익은 감이 적지 않다</a:t>
            </a:r>
            <a:r>
              <a:rPr lang="en-US" altLang="ko-KR" baseline="0" dirty="0" smtClean="0"/>
              <a:t>.)</a:t>
            </a:r>
            <a:endParaRPr lang="en-US" altLang="ko-KR" dirty="0" smtClean="0"/>
          </a:p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936C2F-0361-4F38-AE21-C792EFB215C5}" type="slidenum">
              <a:rPr lang="ko-KR" altLang="en-US" smtClean="0"/>
              <a:pPr/>
              <a:t>4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ko-KR" altLang="en-US" dirty="0" err="1" smtClean="0"/>
              <a:t>자힐리야시대</a:t>
            </a:r>
            <a:r>
              <a:rPr lang="ko-KR" altLang="en-US" dirty="0" smtClean="0"/>
              <a:t> </a:t>
            </a:r>
            <a:r>
              <a:rPr lang="en-US" altLang="ko-KR" dirty="0" smtClean="0"/>
              <a:t>– </a:t>
            </a:r>
            <a:r>
              <a:rPr lang="ko-KR" altLang="en-US" dirty="0" smtClean="0"/>
              <a:t>삼국시대</a:t>
            </a:r>
            <a:endParaRPr lang="en-US" altLang="ko-KR" dirty="0" smtClean="0"/>
          </a:p>
          <a:p>
            <a:r>
              <a:rPr lang="ko-KR" altLang="en-US" dirty="0" smtClean="0"/>
              <a:t>이슬람시대 </a:t>
            </a:r>
            <a:r>
              <a:rPr lang="en-US" altLang="ko-KR" dirty="0" smtClean="0"/>
              <a:t>– </a:t>
            </a:r>
            <a:r>
              <a:rPr lang="ko-KR" altLang="en-US" dirty="0" smtClean="0"/>
              <a:t>통일신라시대</a:t>
            </a:r>
            <a:endParaRPr lang="en-US" altLang="ko-KR" dirty="0" smtClean="0"/>
          </a:p>
          <a:p>
            <a:r>
              <a:rPr lang="ko-KR" altLang="en-US" dirty="0" err="1" smtClean="0"/>
              <a:t>우마이야조</a:t>
            </a:r>
            <a:r>
              <a:rPr lang="en-US" altLang="ko-KR" dirty="0" smtClean="0"/>
              <a:t>-</a:t>
            </a:r>
            <a:r>
              <a:rPr lang="en-US" altLang="ko-KR" baseline="0" dirty="0" smtClean="0"/>
              <a:t> </a:t>
            </a:r>
            <a:r>
              <a:rPr lang="ko-KR" altLang="en-US" baseline="0" dirty="0" smtClean="0"/>
              <a:t>고려시대 </a:t>
            </a:r>
            <a:r>
              <a:rPr lang="en-US" altLang="ko-KR" baseline="0" dirty="0" smtClean="0"/>
              <a:t>(</a:t>
            </a:r>
            <a:r>
              <a:rPr lang="ko-KR" altLang="en-US" baseline="0" dirty="0" smtClean="0"/>
              <a:t>불교</a:t>
            </a:r>
            <a:r>
              <a:rPr lang="en-US" altLang="ko-KR" baseline="0" dirty="0" smtClean="0"/>
              <a:t>/ </a:t>
            </a:r>
            <a:r>
              <a:rPr lang="ko-KR" altLang="en-US" baseline="0" dirty="0" smtClean="0"/>
              <a:t>이슬람 종교와 아랍혈족이 강조되던 시대</a:t>
            </a:r>
            <a:r>
              <a:rPr lang="en-US" altLang="ko-KR" baseline="0" dirty="0" smtClean="0"/>
              <a:t>)</a:t>
            </a:r>
          </a:p>
          <a:p>
            <a:r>
              <a:rPr lang="ko-KR" altLang="en-US" baseline="0" dirty="0" err="1" smtClean="0"/>
              <a:t>압바시야조</a:t>
            </a:r>
            <a:r>
              <a:rPr lang="en-US" altLang="ko-KR" baseline="0" dirty="0" smtClean="0"/>
              <a:t>- </a:t>
            </a:r>
            <a:r>
              <a:rPr lang="ko-KR" altLang="en-US" baseline="0" dirty="0" smtClean="0"/>
              <a:t>조선시대 </a:t>
            </a:r>
            <a:r>
              <a:rPr lang="en-US" altLang="ko-KR" baseline="0" dirty="0" smtClean="0"/>
              <a:t>(</a:t>
            </a:r>
            <a:r>
              <a:rPr lang="ko-KR" altLang="en-US" baseline="0" dirty="0" smtClean="0"/>
              <a:t>실학</a:t>
            </a:r>
            <a:r>
              <a:rPr lang="en-US" altLang="ko-KR" baseline="0" dirty="0" smtClean="0"/>
              <a:t>/ </a:t>
            </a:r>
            <a:r>
              <a:rPr lang="ko-KR" altLang="en-US" baseline="0" dirty="0" smtClean="0"/>
              <a:t>다문화</a:t>
            </a:r>
            <a:r>
              <a:rPr lang="en-US" altLang="ko-KR" baseline="0" dirty="0" smtClean="0"/>
              <a:t>. </a:t>
            </a:r>
            <a:r>
              <a:rPr lang="ko-KR" altLang="en-US" baseline="0" dirty="0" smtClean="0"/>
              <a:t>세계화</a:t>
            </a:r>
            <a:r>
              <a:rPr lang="en-US" altLang="ko-KR" baseline="0" dirty="0" smtClean="0"/>
              <a:t>. </a:t>
            </a:r>
            <a:r>
              <a:rPr lang="ko-KR" altLang="en-US" baseline="0" dirty="0" smtClean="0"/>
              <a:t>개방화 시대 개막</a:t>
            </a:r>
            <a:r>
              <a:rPr lang="en-US" altLang="ko-KR" baseline="0" dirty="0" smtClean="0"/>
              <a:t>)</a:t>
            </a:r>
          </a:p>
          <a:p>
            <a:r>
              <a:rPr lang="ko-KR" altLang="en-US" baseline="0" dirty="0" err="1" smtClean="0"/>
              <a:t>후기우마이야드조</a:t>
            </a:r>
            <a:r>
              <a:rPr lang="en-US" altLang="ko-KR" baseline="0" dirty="0" smtClean="0"/>
              <a:t>/</a:t>
            </a:r>
            <a:r>
              <a:rPr lang="ko-KR" altLang="en-US" baseline="0" dirty="0" err="1" smtClean="0"/>
              <a:t>안달루시아조</a:t>
            </a:r>
            <a:r>
              <a:rPr lang="ko-KR" altLang="en-US" baseline="0" dirty="0" smtClean="0"/>
              <a:t> </a:t>
            </a:r>
            <a:r>
              <a:rPr lang="en-US" altLang="ko-KR" baseline="0" dirty="0" smtClean="0"/>
              <a:t>- </a:t>
            </a:r>
            <a:r>
              <a:rPr lang="ko-KR" altLang="en-US" baseline="0" dirty="0" smtClean="0"/>
              <a:t>상해임시정부시대</a:t>
            </a:r>
            <a:endParaRPr lang="en-US" altLang="ko-KR" baseline="0" dirty="0" smtClean="0"/>
          </a:p>
          <a:p>
            <a:r>
              <a:rPr lang="ko-KR" altLang="en-US" baseline="0" dirty="0" smtClean="0"/>
              <a:t>오스만터키시대 </a:t>
            </a:r>
            <a:r>
              <a:rPr lang="en-US" altLang="ko-KR" baseline="0" dirty="0" smtClean="0"/>
              <a:t>– </a:t>
            </a:r>
            <a:r>
              <a:rPr lang="ko-KR" altLang="en-US" baseline="0" dirty="0" smtClean="0"/>
              <a:t>일제통치시대</a:t>
            </a:r>
            <a:endParaRPr lang="en-US" altLang="ko-KR" baseline="0" dirty="0" smtClean="0"/>
          </a:p>
          <a:p>
            <a:r>
              <a:rPr lang="ko-KR" altLang="en-US" baseline="0" dirty="0" err="1" smtClean="0"/>
              <a:t>근현대아랍</a:t>
            </a:r>
            <a:r>
              <a:rPr lang="ko-KR" altLang="en-US" baseline="0" dirty="0" smtClean="0"/>
              <a:t> </a:t>
            </a:r>
            <a:r>
              <a:rPr lang="en-US" altLang="ko-KR" baseline="0" dirty="0" smtClean="0"/>
              <a:t>– </a:t>
            </a:r>
            <a:r>
              <a:rPr lang="ko-KR" altLang="en-US" baseline="0" dirty="0" err="1" smtClean="0"/>
              <a:t>해방이후의</a:t>
            </a:r>
            <a:r>
              <a:rPr lang="ko-KR" altLang="en-US" baseline="0" dirty="0" smtClean="0"/>
              <a:t> 시대</a:t>
            </a:r>
            <a:endParaRPr lang="en-US" altLang="ko-KR" baseline="0" dirty="0" smtClean="0"/>
          </a:p>
          <a:p>
            <a:pPr>
              <a:buFontTx/>
              <a:buChar char="-"/>
            </a:pPr>
            <a:r>
              <a:rPr lang="en-US" altLang="ko-KR" baseline="0" dirty="0" smtClean="0"/>
              <a:t>4</a:t>
            </a:r>
            <a:r>
              <a:rPr lang="ko-KR" altLang="en-US" baseline="0" dirty="0" smtClean="0"/>
              <a:t>명의 </a:t>
            </a:r>
            <a:r>
              <a:rPr lang="ko-KR" altLang="en-US" baseline="0" dirty="0" err="1" smtClean="0"/>
              <a:t>무함마드</a:t>
            </a:r>
            <a:r>
              <a:rPr lang="ko-KR" altLang="en-US" baseline="0" dirty="0" smtClean="0"/>
              <a:t> 후계자</a:t>
            </a:r>
            <a:r>
              <a:rPr lang="en-US" altLang="ko-KR" baseline="0" dirty="0" smtClean="0"/>
              <a:t>(</a:t>
            </a:r>
            <a:r>
              <a:rPr lang="ko-KR" altLang="en-US" baseline="0" dirty="0" err="1" smtClean="0"/>
              <a:t>칼리파</a:t>
            </a:r>
            <a:r>
              <a:rPr lang="en-US" altLang="ko-KR" baseline="0" dirty="0" smtClean="0"/>
              <a:t>)</a:t>
            </a:r>
            <a:r>
              <a:rPr lang="ko-KR" altLang="en-US" baseline="0" dirty="0" smtClean="0"/>
              <a:t>가 차례대로 통치함</a:t>
            </a:r>
            <a:endParaRPr lang="en-US" altLang="ko-KR" baseline="0" dirty="0" smtClean="0"/>
          </a:p>
          <a:p>
            <a:pPr>
              <a:buFontTx/>
              <a:buChar char="-"/>
            </a:pPr>
            <a:r>
              <a:rPr lang="en-US" altLang="ko-KR" baseline="0" dirty="0" smtClean="0"/>
              <a:t> </a:t>
            </a:r>
            <a:r>
              <a:rPr lang="ko-KR" altLang="en-US" baseline="0" dirty="0" err="1" smtClean="0"/>
              <a:t>무함마드의</a:t>
            </a:r>
            <a:r>
              <a:rPr lang="ko-KR" altLang="en-US" baseline="0" dirty="0" smtClean="0"/>
              <a:t> 실수 </a:t>
            </a:r>
            <a:r>
              <a:rPr lang="en-US" altLang="ko-KR" baseline="0" dirty="0" smtClean="0"/>
              <a:t>: “</a:t>
            </a:r>
            <a:r>
              <a:rPr lang="ko-KR" altLang="en-US" baseline="0" dirty="0" smtClean="0"/>
              <a:t>아들을 낳지 않았다는 것이 아니라 후계자를 정하지 않았음</a:t>
            </a:r>
            <a:r>
              <a:rPr lang="en-US" altLang="ko-KR" baseline="0" dirty="0" smtClean="0"/>
              <a:t>”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936C2F-0361-4F38-AE21-C792EFB215C5}" type="slidenum">
              <a:rPr lang="ko-KR" altLang="en-US" smtClean="0"/>
              <a:pPr/>
              <a:t>27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ko-KR" altLang="en-US" dirty="0" err="1" smtClean="0"/>
              <a:t>자힐리야시대</a:t>
            </a:r>
            <a:r>
              <a:rPr lang="ko-KR" altLang="en-US" dirty="0" smtClean="0"/>
              <a:t> </a:t>
            </a:r>
            <a:r>
              <a:rPr lang="en-US" altLang="ko-KR" dirty="0" smtClean="0"/>
              <a:t>– </a:t>
            </a:r>
            <a:r>
              <a:rPr lang="ko-KR" altLang="en-US" dirty="0" smtClean="0"/>
              <a:t>삼국시대</a:t>
            </a:r>
            <a:endParaRPr lang="en-US" altLang="ko-KR" dirty="0" smtClean="0"/>
          </a:p>
          <a:p>
            <a:r>
              <a:rPr lang="ko-KR" altLang="en-US" dirty="0" smtClean="0"/>
              <a:t>이슬람시대 </a:t>
            </a:r>
            <a:r>
              <a:rPr lang="en-US" altLang="ko-KR" dirty="0" smtClean="0"/>
              <a:t>– </a:t>
            </a:r>
            <a:r>
              <a:rPr lang="ko-KR" altLang="en-US" dirty="0" smtClean="0"/>
              <a:t>통일신라시대</a:t>
            </a:r>
            <a:endParaRPr lang="en-US" altLang="ko-KR" dirty="0" smtClean="0"/>
          </a:p>
          <a:p>
            <a:r>
              <a:rPr lang="ko-KR" altLang="en-US" dirty="0" err="1" smtClean="0"/>
              <a:t>우마이야조</a:t>
            </a:r>
            <a:r>
              <a:rPr lang="en-US" altLang="ko-KR" dirty="0" smtClean="0"/>
              <a:t>-</a:t>
            </a:r>
            <a:r>
              <a:rPr lang="en-US" altLang="ko-KR" baseline="0" dirty="0" smtClean="0"/>
              <a:t> </a:t>
            </a:r>
            <a:r>
              <a:rPr lang="ko-KR" altLang="en-US" baseline="0" dirty="0" smtClean="0"/>
              <a:t>고려시대 </a:t>
            </a:r>
            <a:r>
              <a:rPr lang="en-US" altLang="ko-KR" baseline="0" dirty="0" smtClean="0"/>
              <a:t>(</a:t>
            </a:r>
            <a:r>
              <a:rPr lang="ko-KR" altLang="en-US" baseline="0" dirty="0" smtClean="0"/>
              <a:t>불교</a:t>
            </a:r>
            <a:r>
              <a:rPr lang="en-US" altLang="ko-KR" baseline="0" dirty="0" smtClean="0"/>
              <a:t>/ </a:t>
            </a:r>
            <a:r>
              <a:rPr lang="ko-KR" altLang="en-US" baseline="0" dirty="0" smtClean="0"/>
              <a:t>이슬람 종교와 아랍혈족이 강조되던 시대</a:t>
            </a:r>
            <a:r>
              <a:rPr lang="en-US" altLang="ko-KR" baseline="0" dirty="0" smtClean="0"/>
              <a:t>)</a:t>
            </a:r>
          </a:p>
          <a:p>
            <a:r>
              <a:rPr lang="ko-KR" altLang="en-US" baseline="0" dirty="0" err="1" smtClean="0"/>
              <a:t>압바시야조</a:t>
            </a:r>
            <a:r>
              <a:rPr lang="en-US" altLang="ko-KR" baseline="0" dirty="0" smtClean="0"/>
              <a:t>- </a:t>
            </a:r>
            <a:r>
              <a:rPr lang="ko-KR" altLang="en-US" baseline="0" dirty="0" smtClean="0"/>
              <a:t>조선시대 </a:t>
            </a:r>
            <a:r>
              <a:rPr lang="en-US" altLang="ko-KR" baseline="0" dirty="0" smtClean="0"/>
              <a:t>(</a:t>
            </a:r>
            <a:r>
              <a:rPr lang="ko-KR" altLang="en-US" baseline="0" dirty="0" smtClean="0"/>
              <a:t>실학</a:t>
            </a:r>
            <a:r>
              <a:rPr lang="en-US" altLang="ko-KR" baseline="0" dirty="0" smtClean="0"/>
              <a:t>/ </a:t>
            </a:r>
            <a:r>
              <a:rPr lang="ko-KR" altLang="en-US" baseline="0" dirty="0" smtClean="0"/>
              <a:t>다문화</a:t>
            </a:r>
            <a:r>
              <a:rPr lang="en-US" altLang="ko-KR" baseline="0" dirty="0" smtClean="0"/>
              <a:t>. </a:t>
            </a:r>
            <a:r>
              <a:rPr lang="ko-KR" altLang="en-US" baseline="0" dirty="0" smtClean="0"/>
              <a:t>세계화</a:t>
            </a:r>
            <a:r>
              <a:rPr lang="en-US" altLang="ko-KR" baseline="0" dirty="0" smtClean="0"/>
              <a:t>. </a:t>
            </a:r>
            <a:r>
              <a:rPr lang="ko-KR" altLang="en-US" baseline="0" dirty="0" smtClean="0"/>
              <a:t>개방화 시대 개막</a:t>
            </a:r>
            <a:r>
              <a:rPr lang="en-US" altLang="ko-KR" baseline="0" dirty="0" smtClean="0"/>
              <a:t>)</a:t>
            </a:r>
          </a:p>
          <a:p>
            <a:r>
              <a:rPr lang="ko-KR" altLang="en-US" baseline="0" dirty="0" err="1" smtClean="0"/>
              <a:t>후기우마이야드조</a:t>
            </a:r>
            <a:r>
              <a:rPr lang="en-US" altLang="ko-KR" baseline="0" dirty="0" smtClean="0"/>
              <a:t>/</a:t>
            </a:r>
            <a:r>
              <a:rPr lang="ko-KR" altLang="en-US" baseline="0" dirty="0" err="1" smtClean="0"/>
              <a:t>안달루시아조</a:t>
            </a:r>
            <a:r>
              <a:rPr lang="ko-KR" altLang="en-US" baseline="0" dirty="0" smtClean="0"/>
              <a:t> </a:t>
            </a:r>
            <a:r>
              <a:rPr lang="en-US" altLang="ko-KR" baseline="0" dirty="0" smtClean="0"/>
              <a:t>- </a:t>
            </a:r>
            <a:r>
              <a:rPr lang="ko-KR" altLang="en-US" baseline="0" dirty="0" smtClean="0"/>
              <a:t>상해임시정부시대</a:t>
            </a:r>
            <a:endParaRPr lang="en-US" altLang="ko-KR" baseline="0" dirty="0" smtClean="0"/>
          </a:p>
          <a:p>
            <a:r>
              <a:rPr lang="ko-KR" altLang="en-US" baseline="0" dirty="0" smtClean="0"/>
              <a:t>오스만터키시대 </a:t>
            </a:r>
            <a:r>
              <a:rPr lang="en-US" altLang="ko-KR" baseline="0" dirty="0" smtClean="0"/>
              <a:t>– </a:t>
            </a:r>
            <a:r>
              <a:rPr lang="ko-KR" altLang="en-US" baseline="0" dirty="0" smtClean="0"/>
              <a:t>일제통치시대</a:t>
            </a:r>
            <a:endParaRPr lang="en-US" altLang="ko-KR" baseline="0" dirty="0" smtClean="0"/>
          </a:p>
          <a:p>
            <a:r>
              <a:rPr lang="ko-KR" altLang="en-US" baseline="0" dirty="0" err="1" smtClean="0"/>
              <a:t>근현대아랍</a:t>
            </a:r>
            <a:r>
              <a:rPr lang="ko-KR" altLang="en-US" baseline="0" dirty="0" smtClean="0"/>
              <a:t> </a:t>
            </a:r>
            <a:r>
              <a:rPr lang="en-US" altLang="ko-KR" baseline="0" dirty="0" smtClean="0"/>
              <a:t>– </a:t>
            </a:r>
            <a:r>
              <a:rPr lang="ko-KR" altLang="en-US" baseline="0" dirty="0" err="1" smtClean="0"/>
              <a:t>해방이후의</a:t>
            </a:r>
            <a:r>
              <a:rPr lang="ko-KR" altLang="en-US" baseline="0" dirty="0" smtClean="0"/>
              <a:t> 시대</a:t>
            </a:r>
            <a:endParaRPr lang="en-US" altLang="ko-KR" baseline="0" dirty="0" smtClean="0"/>
          </a:p>
          <a:p>
            <a:pPr>
              <a:buFontTx/>
              <a:buChar char="-"/>
            </a:pPr>
            <a:r>
              <a:rPr lang="en-US" altLang="ko-KR" baseline="0" dirty="0" smtClean="0"/>
              <a:t>4</a:t>
            </a:r>
            <a:r>
              <a:rPr lang="ko-KR" altLang="en-US" baseline="0" dirty="0" smtClean="0"/>
              <a:t>명의 </a:t>
            </a:r>
            <a:r>
              <a:rPr lang="ko-KR" altLang="en-US" baseline="0" dirty="0" err="1" smtClean="0"/>
              <a:t>무함마드</a:t>
            </a:r>
            <a:r>
              <a:rPr lang="ko-KR" altLang="en-US" baseline="0" dirty="0" smtClean="0"/>
              <a:t> 후계자</a:t>
            </a:r>
            <a:r>
              <a:rPr lang="en-US" altLang="ko-KR" baseline="0" dirty="0" smtClean="0"/>
              <a:t>(</a:t>
            </a:r>
            <a:r>
              <a:rPr lang="ko-KR" altLang="en-US" baseline="0" dirty="0" err="1" smtClean="0"/>
              <a:t>칼리파</a:t>
            </a:r>
            <a:r>
              <a:rPr lang="en-US" altLang="ko-KR" baseline="0" dirty="0" smtClean="0"/>
              <a:t>)</a:t>
            </a:r>
            <a:r>
              <a:rPr lang="ko-KR" altLang="en-US" baseline="0" dirty="0" smtClean="0"/>
              <a:t>가 차례대로 통치함</a:t>
            </a:r>
            <a:endParaRPr lang="en-US" altLang="ko-KR" baseline="0" dirty="0" smtClean="0"/>
          </a:p>
          <a:p>
            <a:pPr>
              <a:buFontTx/>
              <a:buChar char="-"/>
            </a:pPr>
            <a:r>
              <a:rPr lang="en-US" altLang="ko-KR" baseline="0" dirty="0" smtClean="0"/>
              <a:t> </a:t>
            </a:r>
            <a:r>
              <a:rPr lang="ko-KR" altLang="en-US" baseline="0" dirty="0" err="1" smtClean="0"/>
              <a:t>무함마드의</a:t>
            </a:r>
            <a:r>
              <a:rPr lang="ko-KR" altLang="en-US" baseline="0" dirty="0" smtClean="0"/>
              <a:t> 실수 </a:t>
            </a:r>
            <a:r>
              <a:rPr lang="en-US" altLang="ko-KR" baseline="0" dirty="0" smtClean="0"/>
              <a:t>: “</a:t>
            </a:r>
            <a:r>
              <a:rPr lang="ko-KR" altLang="en-US" baseline="0" dirty="0" smtClean="0"/>
              <a:t>아들을 낳지 않았다는 것이 아니라 후계자를 정하지 않았음</a:t>
            </a:r>
            <a:r>
              <a:rPr lang="en-US" altLang="ko-KR" baseline="0" dirty="0" smtClean="0"/>
              <a:t>”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936C2F-0361-4F38-AE21-C792EFB215C5}" type="slidenum">
              <a:rPr lang="ko-KR" altLang="en-US" smtClean="0"/>
              <a:pPr/>
              <a:t>28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ko-KR" altLang="en-US" dirty="0" err="1" smtClean="0"/>
              <a:t>자힐리야시대</a:t>
            </a:r>
            <a:r>
              <a:rPr lang="ko-KR" altLang="en-US" dirty="0" smtClean="0"/>
              <a:t> </a:t>
            </a:r>
            <a:r>
              <a:rPr lang="en-US" altLang="ko-KR" dirty="0" smtClean="0"/>
              <a:t>– </a:t>
            </a:r>
            <a:r>
              <a:rPr lang="ko-KR" altLang="en-US" dirty="0" smtClean="0"/>
              <a:t>삼국시대</a:t>
            </a:r>
            <a:endParaRPr lang="en-US" altLang="ko-KR" dirty="0" smtClean="0"/>
          </a:p>
          <a:p>
            <a:r>
              <a:rPr lang="ko-KR" altLang="en-US" dirty="0" smtClean="0"/>
              <a:t>이슬람시대 </a:t>
            </a:r>
            <a:r>
              <a:rPr lang="en-US" altLang="ko-KR" dirty="0" smtClean="0"/>
              <a:t>– </a:t>
            </a:r>
            <a:r>
              <a:rPr lang="ko-KR" altLang="en-US" dirty="0" smtClean="0"/>
              <a:t>통일신라시대</a:t>
            </a:r>
            <a:endParaRPr lang="en-US" altLang="ko-KR" dirty="0" smtClean="0"/>
          </a:p>
          <a:p>
            <a:r>
              <a:rPr lang="ko-KR" altLang="en-US" dirty="0" err="1" smtClean="0"/>
              <a:t>우마이야조</a:t>
            </a:r>
            <a:r>
              <a:rPr lang="en-US" altLang="ko-KR" dirty="0" smtClean="0"/>
              <a:t>-</a:t>
            </a:r>
            <a:r>
              <a:rPr lang="en-US" altLang="ko-KR" baseline="0" dirty="0" smtClean="0"/>
              <a:t> </a:t>
            </a:r>
            <a:r>
              <a:rPr lang="ko-KR" altLang="en-US" baseline="0" dirty="0" smtClean="0"/>
              <a:t>고려시대 </a:t>
            </a:r>
            <a:r>
              <a:rPr lang="en-US" altLang="ko-KR" baseline="0" dirty="0" smtClean="0"/>
              <a:t>(</a:t>
            </a:r>
            <a:r>
              <a:rPr lang="ko-KR" altLang="en-US" baseline="0" dirty="0" smtClean="0"/>
              <a:t>불교</a:t>
            </a:r>
            <a:r>
              <a:rPr lang="en-US" altLang="ko-KR" baseline="0" dirty="0" smtClean="0"/>
              <a:t>/ </a:t>
            </a:r>
            <a:r>
              <a:rPr lang="ko-KR" altLang="en-US" baseline="0" dirty="0" smtClean="0"/>
              <a:t>이슬람 종교와 아랍혈족이 강조되던 시대</a:t>
            </a:r>
            <a:r>
              <a:rPr lang="en-US" altLang="ko-KR" baseline="0" dirty="0" smtClean="0"/>
              <a:t>)</a:t>
            </a:r>
          </a:p>
          <a:p>
            <a:r>
              <a:rPr lang="ko-KR" altLang="en-US" baseline="0" dirty="0" err="1" smtClean="0"/>
              <a:t>압바시야조</a:t>
            </a:r>
            <a:r>
              <a:rPr lang="en-US" altLang="ko-KR" baseline="0" dirty="0" smtClean="0"/>
              <a:t>- </a:t>
            </a:r>
            <a:r>
              <a:rPr lang="ko-KR" altLang="en-US" baseline="0" dirty="0" smtClean="0"/>
              <a:t>조선시대 </a:t>
            </a:r>
            <a:r>
              <a:rPr lang="en-US" altLang="ko-KR" baseline="0" dirty="0" smtClean="0"/>
              <a:t>(</a:t>
            </a:r>
            <a:r>
              <a:rPr lang="ko-KR" altLang="en-US" baseline="0" dirty="0" smtClean="0"/>
              <a:t>실학</a:t>
            </a:r>
            <a:r>
              <a:rPr lang="en-US" altLang="ko-KR" baseline="0" dirty="0" smtClean="0"/>
              <a:t>/ </a:t>
            </a:r>
            <a:r>
              <a:rPr lang="ko-KR" altLang="en-US" baseline="0" dirty="0" smtClean="0"/>
              <a:t>다문화</a:t>
            </a:r>
            <a:r>
              <a:rPr lang="en-US" altLang="ko-KR" baseline="0" dirty="0" smtClean="0"/>
              <a:t>. </a:t>
            </a:r>
            <a:r>
              <a:rPr lang="ko-KR" altLang="en-US" baseline="0" dirty="0" smtClean="0"/>
              <a:t>세계화</a:t>
            </a:r>
            <a:r>
              <a:rPr lang="en-US" altLang="ko-KR" baseline="0" dirty="0" smtClean="0"/>
              <a:t>. </a:t>
            </a:r>
            <a:r>
              <a:rPr lang="ko-KR" altLang="en-US" baseline="0" dirty="0" smtClean="0"/>
              <a:t>개방화 시대 개막</a:t>
            </a:r>
            <a:r>
              <a:rPr lang="en-US" altLang="ko-KR" baseline="0" dirty="0" smtClean="0"/>
              <a:t>)</a:t>
            </a:r>
          </a:p>
          <a:p>
            <a:r>
              <a:rPr lang="ko-KR" altLang="en-US" baseline="0" dirty="0" err="1" smtClean="0"/>
              <a:t>후기우마이야드조</a:t>
            </a:r>
            <a:r>
              <a:rPr lang="en-US" altLang="ko-KR" baseline="0" dirty="0" smtClean="0"/>
              <a:t>/</a:t>
            </a:r>
            <a:r>
              <a:rPr lang="ko-KR" altLang="en-US" baseline="0" dirty="0" err="1" smtClean="0"/>
              <a:t>안달루시아조</a:t>
            </a:r>
            <a:r>
              <a:rPr lang="ko-KR" altLang="en-US" baseline="0" dirty="0" smtClean="0"/>
              <a:t> </a:t>
            </a:r>
            <a:r>
              <a:rPr lang="en-US" altLang="ko-KR" baseline="0" dirty="0" smtClean="0"/>
              <a:t>- </a:t>
            </a:r>
            <a:r>
              <a:rPr lang="ko-KR" altLang="en-US" baseline="0" dirty="0" smtClean="0"/>
              <a:t>상해임시정부시대</a:t>
            </a:r>
            <a:endParaRPr lang="en-US" altLang="ko-KR" baseline="0" dirty="0" smtClean="0"/>
          </a:p>
          <a:p>
            <a:r>
              <a:rPr lang="ko-KR" altLang="en-US" baseline="0" dirty="0" smtClean="0"/>
              <a:t>오스만터키시대 </a:t>
            </a:r>
            <a:r>
              <a:rPr lang="en-US" altLang="ko-KR" baseline="0" dirty="0" smtClean="0"/>
              <a:t>– </a:t>
            </a:r>
            <a:r>
              <a:rPr lang="ko-KR" altLang="en-US" baseline="0" dirty="0" smtClean="0"/>
              <a:t>일제통치시대</a:t>
            </a:r>
            <a:endParaRPr lang="en-US" altLang="ko-KR" baseline="0" dirty="0" smtClean="0"/>
          </a:p>
          <a:p>
            <a:r>
              <a:rPr lang="ko-KR" altLang="en-US" baseline="0" dirty="0" err="1" smtClean="0"/>
              <a:t>근현대아랍</a:t>
            </a:r>
            <a:r>
              <a:rPr lang="ko-KR" altLang="en-US" baseline="0" dirty="0" smtClean="0"/>
              <a:t> </a:t>
            </a:r>
            <a:r>
              <a:rPr lang="en-US" altLang="ko-KR" baseline="0" dirty="0" smtClean="0"/>
              <a:t>– </a:t>
            </a:r>
            <a:r>
              <a:rPr lang="ko-KR" altLang="en-US" baseline="0" dirty="0" err="1" smtClean="0"/>
              <a:t>해방이후의</a:t>
            </a:r>
            <a:r>
              <a:rPr lang="ko-KR" altLang="en-US" baseline="0" dirty="0" smtClean="0"/>
              <a:t> 시대</a:t>
            </a:r>
            <a:endParaRPr lang="en-US" altLang="ko-KR" baseline="0" dirty="0" smtClean="0"/>
          </a:p>
          <a:p>
            <a:pPr>
              <a:buFontTx/>
              <a:buChar char="-"/>
            </a:pPr>
            <a:r>
              <a:rPr lang="en-US" altLang="ko-KR" baseline="0" dirty="0" smtClean="0"/>
              <a:t>4</a:t>
            </a:r>
            <a:r>
              <a:rPr lang="ko-KR" altLang="en-US" baseline="0" dirty="0" smtClean="0"/>
              <a:t>명의 </a:t>
            </a:r>
            <a:r>
              <a:rPr lang="ko-KR" altLang="en-US" baseline="0" dirty="0" err="1" smtClean="0"/>
              <a:t>무함마드</a:t>
            </a:r>
            <a:r>
              <a:rPr lang="ko-KR" altLang="en-US" baseline="0" dirty="0" smtClean="0"/>
              <a:t> 후계자</a:t>
            </a:r>
            <a:r>
              <a:rPr lang="en-US" altLang="ko-KR" baseline="0" dirty="0" smtClean="0"/>
              <a:t>(</a:t>
            </a:r>
            <a:r>
              <a:rPr lang="ko-KR" altLang="en-US" baseline="0" dirty="0" err="1" smtClean="0"/>
              <a:t>칼리파</a:t>
            </a:r>
            <a:r>
              <a:rPr lang="en-US" altLang="ko-KR" baseline="0" dirty="0" smtClean="0"/>
              <a:t>)</a:t>
            </a:r>
            <a:r>
              <a:rPr lang="ko-KR" altLang="en-US" baseline="0" dirty="0" smtClean="0"/>
              <a:t>가 차례대로 통치함</a:t>
            </a:r>
            <a:endParaRPr lang="en-US" altLang="ko-KR" baseline="0" dirty="0" smtClean="0"/>
          </a:p>
          <a:p>
            <a:pPr>
              <a:buFontTx/>
              <a:buChar char="-"/>
            </a:pPr>
            <a:r>
              <a:rPr lang="en-US" altLang="ko-KR" baseline="0" dirty="0" smtClean="0"/>
              <a:t> </a:t>
            </a:r>
            <a:r>
              <a:rPr lang="ko-KR" altLang="en-US" baseline="0" dirty="0" err="1" smtClean="0"/>
              <a:t>무함마드의</a:t>
            </a:r>
            <a:r>
              <a:rPr lang="ko-KR" altLang="en-US" baseline="0" dirty="0" smtClean="0"/>
              <a:t> 실수 </a:t>
            </a:r>
            <a:r>
              <a:rPr lang="en-US" altLang="ko-KR" baseline="0" dirty="0" smtClean="0"/>
              <a:t>: “</a:t>
            </a:r>
            <a:r>
              <a:rPr lang="ko-KR" altLang="en-US" baseline="0" dirty="0" smtClean="0"/>
              <a:t>아들을 낳지 않았다는 것이 아니라 후계자를 정하지 않았음</a:t>
            </a:r>
            <a:r>
              <a:rPr lang="en-US" altLang="ko-KR" baseline="0" dirty="0" smtClean="0"/>
              <a:t>”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936C2F-0361-4F38-AE21-C792EFB215C5}" type="slidenum">
              <a:rPr lang="ko-KR" altLang="en-US" smtClean="0"/>
              <a:pPr/>
              <a:t>29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ko-KR" altLang="en-US" dirty="0" err="1" smtClean="0"/>
              <a:t>날으는</a:t>
            </a:r>
            <a:r>
              <a:rPr lang="ko-KR" altLang="en-US" dirty="0" smtClean="0"/>
              <a:t> 양탄자</a:t>
            </a:r>
            <a:r>
              <a:rPr lang="en-US" altLang="ko-KR" dirty="0" smtClean="0"/>
              <a:t>+</a:t>
            </a:r>
            <a:r>
              <a:rPr lang="ko-KR" altLang="en-US" dirty="0" smtClean="0"/>
              <a:t>요술주전자</a:t>
            </a:r>
            <a:r>
              <a:rPr lang="en-US" altLang="ko-KR" dirty="0" smtClean="0"/>
              <a:t>(</a:t>
            </a:r>
            <a:r>
              <a:rPr lang="ko-KR" altLang="en-US" dirty="0" smtClean="0"/>
              <a:t>진</a:t>
            </a:r>
            <a:r>
              <a:rPr lang="en-US" altLang="ko-KR" dirty="0" smtClean="0"/>
              <a:t>) : </a:t>
            </a:r>
            <a:r>
              <a:rPr lang="ko-KR" altLang="en-US" dirty="0" smtClean="0"/>
              <a:t>아랍</a:t>
            </a:r>
            <a:r>
              <a:rPr lang="en-US" altLang="ko-KR" dirty="0" smtClean="0"/>
              <a:t>-</a:t>
            </a:r>
            <a:r>
              <a:rPr lang="ko-KR" altLang="en-US" dirty="0" smtClean="0"/>
              <a:t>중동</a:t>
            </a:r>
            <a:r>
              <a:rPr lang="en-US" altLang="ko-KR" dirty="0" smtClean="0"/>
              <a:t>-</a:t>
            </a:r>
            <a:r>
              <a:rPr lang="ko-KR" altLang="en-US" dirty="0" smtClean="0"/>
              <a:t>이슬람에 대한 각인된 이미지</a:t>
            </a:r>
            <a:endParaRPr lang="en-US" altLang="ko-KR" dirty="0" smtClean="0"/>
          </a:p>
          <a:p>
            <a:r>
              <a:rPr lang="en-US" altLang="ko-KR" dirty="0" smtClean="0"/>
              <a:t>“</a:t>
            </a:r>
            <a:r>
              <a:rPr lang="ko-KR" altLang="en-US" dirty="0" err="1" smtClean="0"/>
              <a:t>아라비안나이트</a:t>
            </a:r>
            <a:r>
              <a:rPr lang="en-US" altLang="ko-KR" dirty="0" smtClean="0"/>
              <a:t>” : </a:t>
            </a:r>
            <a:r>
              <a:rPr lang="ko-KR" altLang="en-US" dirty="0" smtClean="0"/>
              <a:t>아라비안</a:t>
            </a:r>
            <a:r>
              <a:rPr lang="en-US" altLang="ko-KR" dirty="0" smtClean="0"/>
              <a:t>(</a:t>
            </a:r>
            <a:r>
              <a:rPr lang="ko-KR" altLang="en-US" dirty="0" smtClean="0"/>
              <a:t>환상</a:t>
            </a:r>
            <a:r>
              <a:rPr lang="en-US" altLang="ko-KR" dirty="0" smtClean="0"/>
              <a:t>, </a:t>
            </a:r>
            <a:r>
              <a:rPr lang="ko-KR" altLang="en-US" dirty="0" smtClean="0"/>
              <a:t>모험</a:t>
            </a:r>
            <a:r>
              <a:rPr lang="en-US" altLang="ko-KR" dirty="0" smtClean="0"/>
              <a:t>) + </a:t>
            </a:r>
            <a:r>
              <a:rPr lang="ko-KR" altLang="en-US" dirty="0" smtClean="0"/>
              <a:t>나이트</a:t>
            </a:r>
            <a:r>
              <a:rPr lang="en-US" altLang="ko-KR" dirty="0" smtClean="0"/>
              <a:t>(</a:t>
            </a:r>
            <a:r>
              <a:rPr lang="ko-KR" altLang="en-US" dirty="0" smtClean="0"/>
              <a:t>어둠</a:t>
            </a:r>
            <a:r>
              <a:rPr lang="en-US" altLang="ko-KR" dirty="0" smtClean="0"/>
              <a:t>, </a:t>
            </a:r>
            <a:r>
              <a:rPr lang="ko-KR" altLang="en-US" dirty="0" smtClean="0"/>
              <a:t>숨김</a:t>
            </a:r>
            <a:r>
              <a:rPr lang="en-US" altLang="ko-KR" dirty="0" smtClean="0"/>
              <a:t>, </a:t>
            </a:r>
            <a:r>
              <a:rPr lang="ko-KR" altLang="en-US" dirty="0" smtClean="0"/>
              <a:t>외설</a:t>
            </a:r>
            <a:r>
              <a:rPr lang="en-US" altLang="ko-KR" dirty="0" smtClean="0"/>
              <a:t>/</a:t>
            </a:r>
            <a:r>
              <a:rPr lang="ko-KR" altLang="en-US" dirty="0" smtClean="0"/>
              <a:t>무도장</a:t>
            </a:r>
            <a:r>
              <a:rPr lang="en-US" altLang="ko-KR" dirty="0" smtClean="0"/>
              <a:t>)</a:t>
            </a: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936C2F-0361-4F38-AE21-C792EFB215C5}" type="slidenum">
              <a:rPr lang="ko-KR" altLang="en-US" smtClean="0"/>
              <a:pPr/>
              <a:t>30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ko-KR" altLang="en-US" dirty="0" smtClean="0"/>
              <a:t>기타요인</a:t>
            </a:r>
            <a:r>
              <a:rPr lang="en-US" altLang="ko-KR" dirty="0" smtClean="0"/>
              <a:t>: </a:t>
            </a:r>
            <a:r>
              <a:rPr lang="ko-KR" altLang="en-US" dirty="0" smtClean="0"/>
              <a:t>비아랍문학</a:t>
            </a:r>
            <a:r>
              <a:rPr lang="en-US" altLang="ko-KR" dirty="0" smtClean="0"/>
              <a:t>(</a:t>
            </a:r>
            <a:r>
              <a:rPr lang="ko-KR" altLang="en-US" dirty="0" smtClean="0"/>
              <a:t>수용문학</a:t>
            </a:r>
            <a:r>
              <a:rPr lang="en-US" altLang="ko-KR" dirty="0" smtClean="0"/>
              <a:t>) +</a:t>
            </a:r>
            <a:r>
              <a:rPr lang="en-US" altLang="ko-KR" baseline="0" dirty="0" smtClean="0"/>
              <a:t> </a:t>
            </a:r>
            <a:r>
              <a:rPr lang="ko-KR" altLang="en-US" baseline="0" dirty="0" smtClean="0"/>
              <a:t>구전문학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936C2F-0361-4F38-AE21-C792EFB215C5}" type="slidenum">
              <a:rPr lang="ko-KR" altLang="en-US" smtClean="0"/>
              <a:pPr/>
              <a:t>32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72870668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ko-KR" altLang="en-US" dirty="0" smtClean="0">
                <a:latin typeface="Adobe 고딕 Std B"/>
                <a:ea typeface="Adobe 고딕 Std B"/>
              </a:rPr>
              <a:t>① </a:t>
            </a:r>
            <a:r>
              <a:rPr lang="ko-KR" altLang="en-US" dirty="0" err="1" smtClean="0"/>
              <a:t>앙뜨완</a:t>
            </a:r>
            <a:r>
              <a:rPr lang="ko-KR" altLang="en-US" dirty="0" smtClean="0"/>
              <a:t> </a:t>
            </a:r>
            <a:r>
              <a:rPr lang="ko-KR" altLang="en-US" dirty="0" err="1" smtClean="0"/>
              <a:t>갈랭</a:t>
            </a:r>
            <a:r>
              <a:rPr lang="ko-KR" altLang="en-US" dirty="0" smtClean="0"/>
              <a:t> </a:t>
            </a:r>
            <a:r>
              <a:rPr lang="en-US" altLang="ko-KR" dirty="0" smtClean="0"/>
              <a:t>: (</a:t>
            </a:r>
            <a:r>
              <a:rPr lang="ko-KR" altLang="en-US" dirty="0" smtClean="0"/>
              <a:t>분량</a:t>
            </a:r>
            <a:r>
              <a:rPr lang="en-US" altLang="ko-KR" dirty="0" smtClean="0"/>
              <a:t>) </a:t>
            </a:r>
            <a:r>
              <a:rPr lang="ko-KR" altLang="en-US" dirty="0" smtClean="0"/>
              <a:t>천일야화</a:t>
            </a:r>
            <a:r>
              <a:rPr lang="ko-KR" altLang="en-US" baseline="0" dirty="0" smtClean="0"/>
              <a:t> 전체 </a:t>
            </a:r>
            <a:r>
              <a:rPr lang="en-US" altLang="ko-KR" baseline="0" dirty="0" smtClean="0"/>
              <a:t>1/3</a:t>
            </a:r>
            <a:r>
              <a:rPr lang="ko-KR" altLang="en-US" baseline="0" dirty="0" smtClean="0"/>
              <a:t>에 해당하는 </a:t>
            </a:r>
            <a:r>
              <a:rPr lang="en-US" altLang="ko-KR" baseline="0" dirty="0" smtClean="0"/>
              <a:t>350</a:t>
            </a:r>
            <a:r>
              <a:rPr lang="ko-KR" altLang="en-US" baseline="0" dirty="0" smtClean="0"/>
              <a:t>일 밤의 이야기만 포함됨</a:t>
            </a:r>
            <a:r>
              <a:rPr lang="en-US" altLang="ko-KR" baseline="0" dirty="0" smtClean="0"/>
              <a:t> </a:t>
            </a:r>
          </a:p>
          <a:p>
            <a:r>
              <a:rPr lang="en-US" altLang="ko-KR" baseline="0" dirty="0" smtClean="0"/>
              <a:t>                        (</a:t>
            </a:r>
            <a:r>
              <a:rPr lang="ko-KR" altLang="en-US" baseline="0" dirty="0" smtClean="0"/>
              <a:t>의의</a:t>
            </a:r>
            <a:r>
              <a:rPr lang="en-US" altLang="ko-KR" baseline="0" dirty="0" smtClean="0"/>
              <a:t>) </a:t>
            </a:r>
            <a:r>
              <a:rPr lang="ko-KR" altLang="en-US" baseline="0" dirty="0" smtClean="0"/>
              <a:t>이후 </a:t>
            </a:r>
            <a:r>
              <a:rPr lang="ko-KR" altLang="en-US" baseline="0" dirty="0" err="1" smtClean="0"/>
              <a:t>인쇄본</a:t>
            </a:r>
            <a:r>
              <a:rPr lang="en-US" altLang="ko-KR" baseline="0" dirty="0" smtClean="0"/>
              <a:t>, </a:t>
            </a:r>
            <a:r>
              <a:rPr lang="ko-KR" altLang="en-US" baseline="0" dirty="0" smtClean="0"/>
              <a:t>번역본</a:t>
            </a:r>
            <a:r>
              <a:rPr lang="en-US" altLang="ko-KR" baseline="0" dirty="0" smtClean="0"/>
              <a:t>, </a:t>
            </a:r>
            <a:r>
              <a:rPr lang="ko-KR" altLang="en-US" baseline="0" dirty="0" smtClean="0"/>
              <a:t>모방본의 기틀을 마련</a:t>
            </a:r>
            <a:endParaRPr lang="en-US" altLang="ko-KR" baseline="0" dirty="0" smtClean="0"/>
          </a:p>
          <a:p>
            <a:r>
              <a:rPr lang="en-US" altLang="ko-KR" baseline="0" dirty="0" smtClean="0"/>
              <a:t>                        (</a:t>
            </a:r>
            <a:r>
              <a:rPr lang="ko-KR" altLang="en-US" baseline="0" dirty="0" smtClean="0"/>
              <a:t>기타외국어 번역본</a:t>
            </a:r>
            <a:r>
              <a:rPr lang="en-US" altLang="ko-KR" baseline="0" dirty="0" smtClean="0"/>
              <a:t>) </a:t>
            </a:r>
            <a:r>
              <a:rPr lang="ko-KR" altLang="en-US" baseline="0" dirty="0" smtClean="0"/>
              <a:t>독일어</a:t>
            </a:r>
            <a:r>
              <a:rPr lang="en-US" altLang="ko-KR" baseline="0" dirty="0" smtClean="0"/>
              <a:t>(1823-25)/ </a:t>
            </a:r>
            <a:r>
              <a:rPr lang="ko-KR" altLang="en-US" baseline="0" dirty="0" smtClean="0"/>
              <a:t>러시아어</a:t>
            </a:r>
            <a:r>
              <a:rPr lang="en-US" altLang="ko-KR" baseline="0" dirty="0" smtClean="0"/>
              <a:t>(1923) / </a:t>
            </a:r>
            <a:r>
              <a:rPr lang="ko-KR" altLang="en-US" baseline="0" dirty="0" smtClean="0"/>
              <a:t>덴마크어</a:t>
            </a:r>
            <a:r>
              <a:rPr lang="en-US" altLang="ko-KR" baseline="0" dirty="0" smtClean="0"/>
              <a:t>(1824,37) / </a:t>
            </a:r>
            <a:r>
              <a:rPr lang="ko-KR" altLang="en-US" baseline="0" dirty="0" smtClean="0"/>
              <a:t>이태리어</a:t>
            </a:r>
            <a:r>
              <a:rPr lang="en-US" altLang="ko-KR" baseline="0" dirty="0" smtClean="0"/>
              <a:t>(1948) </a:t>
            </a:r>
          </a:p>
          <a:p>
            <a:r>
              <a:rPr lang="ko-KR" altLang="en-US" dirty="0" smtClean="0">
                <a:latin typeface="Adobe 고딕 Std B"/>
                <a:ea typeface="Adobe 고딕 Std B"/>
              </a:rPr>
              <a:t>② </a:t>
            </a:r>
            <a:r>
              <a:rPr lang="ko-KR" altLang="en-US" dirty="0" err="1" smtClean="0">
                <a:latin typeface="Adobe 고딕 Std B"/>
                <a:ea typeface="Adobe 고딕 Std B"/>
              </a:rPr>
              <a:t>캘커타본</a:t>
            </a:r>
            <a:r>
              <a:rPr lang="en-US" altLang="ko-KR" dirty="0" smtClean="0">
                <a:latin typeface="Adobe 고딕 Std B"/>
                <a:ea typeface="Adobe 고딕 Std B"/>
              </a:rPr>
              <a:t>: (</a:t>
            </a:r>
            <a:r>
              <a:rPr lang="ko-KR" altLang="en-US" dirty="0" smtClean="0">
                <a:latin typeface="Adobe 고딕 Std B"/>
                <a:ea typeface="Adobe 고딕 Std B"/>
              </a:rPr>
              <a:t>집필</a:t>
            </a:r>
            <a:r>
              <a:rPr lang="en-US" altLang="ko-KR" dirty="0" smtClean="0">
                <a:latin typeface="Adobe 고딕 Std B"/>
                <a:ea typeface="Adobe 고딕 Std B"/>
              </a:rPr>
              <a:t>) </a:t>
            </a:r>
            <a:r>
              <a:rPr lang="ko-KR" altLang="en-US" dirty="0" smtClean="0">
                <a:latin typeface="Adobe 고딕 Std B"/>
                <a:ea typeface="Adobe 고딕 Std B"/>
              </a:rPr>
              <a:t>예멘 </a:t>
            </a:r>
            <a:r>
              <a:rPr lang="en-US" altLang="ko-KR" dirty="0" smtClean="0">
                <a:latin typeface="Adobe 고딕 Std B"/>
                <a:ea typeface="Adobe 고딕 Std B"/>
              </a:rPr>
              <a:t>‘</a:t>
            </a:r>
            <a:r>
              <a:rPr lang="ko-KR" altLang="en-US" dirty="0" err="1" smtClean="0">
                <a:latin typeface="Adobe 고딕 Std B"/>
                <a:ea typeface="Adobe 고딕 Std B"/>
              </a:rPr>
              <a:t>쉐이트</a:t>
            </a:r>
            <a:r>
              <a:rPr lang="ko-KR" altLang="en-US" dirty="0" smtClean="0">
                <a:latin typeface="Adobe 고딕 Std B"/>
                <a:ea typeface="Adobe 고딕 Std B"/>
              </a:rPr>
              <a:t> 알 </a:t>
            </a:r>
            <a:r>
              <a:rPr lang="ko-KR" altLang="en-US" dirty="0" err="1" smtClean="0">
                <a:latin typeface="Adobe 고딕 Std B"/>
                <a:ea typeface="Adobe 고딕 Std B"/>
              </a:rPr>
              <a:t>샤으라와니</a:t>
            </a:r>
            <a:r>
              <a:rPr lang="en-US" altLang="ko-KR" dirty="0" smtClean="0">
                <a:latin typeface="Adobe 고딕 Std B"/>
                <a:ea typeface="Adobe 고딕 Std B"/>
              </a:rPr>
              <a:t>’</a:t>
            </a:r>
          </a:p>
          <a:p>
            <a:r>
              <a:rPr lang="en-US" altLang="ko-KR" dirty="0" smtClean="0">
                <a:latin typeface="Adobe 고딕 Std B"/>
                <a:ea typeface="Adobe 고딕 Std B"/>
              </a:rPr>
              <a:t>                  (</a:t>
            </a:r>
            <a:r>
              <a:rPr lang="ko-KR" altLang="en-US" dirty="0" smtClean="0">
                <a:latin typeface="Adobe 고딕 Std B"/>
                <a:ea typeface="Adobe 고딕 Std B"/>
              </a:rPr>
              <a:t>분량</a:t>
            </a:r>
            <a:r>
              <a:rPr lang="en-US" altLang="ko-KR" dirty="0" smtClean="0">
                <a:latin typeface="Adobe 고딕 Std B"/>
                <a:ea typeface="Adobe 고딕 Std B"/>
              </a:rPr>
              <a:t>) 200</a:t>
            </a:r>
            <a:r>
              <a:rPr lang="ko-KR" altLang="en-US" dirty="0" smtClean="0">
                <a:latin typeface="Adobe 고딕 Std B"/>
                <a:ea typeface="Adobe 고딕 Std B"/>
              </a:rPr>
              <a:t>일 밤 이야기</a:t>
            </a:r>
            <a:endParaRPr lang="en-US" altLang="ko-KR" dirty="0" smtClean="0">
              <a:latin typeface="Adobe 고딕 Std B"/>
              <a:ea typeface="Adobe 고딕 Std B"/>
            </a:endParaRPr>
          </a:p>
          <a:p>
            <a:r>
              <a:rPr lang="en-US" altLang="ko-KR" dirty="0" smtClean="0">
                <a:latin typeface="Adobe 고딕 Std B"/>
                <a:ea typeface="Adobe 고딕 Std B"/>
              </a:rPr>
              <a:t>                  (</a:t>
            </a:r>
            <a:r>
              <a:rPr lang="ko-KR" altLang="en-US" dirty="0" smtClean="0">
                <a:latin typeface="Adobe 고딕 Std B"/>
                <a:ea typeface="Adobe 고딕 Std B"/>
              </a:rPr>
              <a:t>출판</a:t>
            </a:r>
            <a:r>
              <a:rPr lang="en-US" altLang="ko-KR" dirty="0" smtClean="0">
                <a:latin typeface="Adobe 고딕 Std B"/>
                <a:ea typeface="Adobe 고딕 Std B"/>
              </a:rPr>
              <a:t>) 1825-38</a:t>
            </a:r>
            <a:r>
              <a:rPr lang="ko-KR" altLang="en-US" dirty="0" smtClean="0">
                <a:latin typeface="Adobe 고딕 Std B"/>
                <a:ea typeface="Adobe 고딕 Std B"/>
              </a:rPr>
              <a:t>년</a:t>
            </a:r>
            <a:r>
              <a:rPr lang="en-US" altLang="ko-KR" dirty="0" smtClean="0">
                <a:latin typeface="Adobe 고딕 Std B"/>
                <a:ea typeface="Adobe 고딕 Std B"/>
              </a:rPr>
              <a:t>/</a:t>
            </a:r>
            <a:r>
              <a:rPr lang="ko-KR" altLang="en-US" dirty="0" smtClean="0">
                <a:latin typeface="Adobe 고딕 Std B"/>
                <a:ea typeface="Adobe 고딕 Std B"/>
              </a:rPr>
              <a:t>독일</a:t>
            </a:r>
            <a:r>
              <a:rPr lang="en-US" altLang="ko-KR" dirty="0" smtClean="0">
                <a:latin typeface="Adobe 고딕 Std B"/>
                <a:ea typeface="Adobe 고딕 Std B"/>
              </a:rPr>
              <a:t>(8</a:t>
            </a:r>
            <a:r>
              <a:rPr lang="ko-KR" altLang="en-US" dirty="0" smtClean="0">
                <a:latin typeface="Adobe 고딕 Std B"/>
                <a:ea typeface="Adobe 고딕 Std B"/>
              </a:rPr>
              <a:t>권</a:t>
            </a:r>
            <a:r>
              <a:rPr lang="en-US" altLang="ko-KR" dirty="0" smtClean="0">
                <a:latin typeface="Adobe 고딕 Std B"/>
                <a:ea typeface="Adobe 고딕 Std B"/>
              </a:rPr>
              <a:t>)+1842</a:t>
            </a:r>
            <a:r>
              <a:rPr lang="ko-KR" altLang="en-US" dirty="0" smtClean="0">
                <a:latin typeface="Adobe 고딕 Std B"/>
                <a:ea typeface="Adobe 고딕 Std B"/>
              </a:rPr>
              <a:t>년</a:t>
            </a:r>
            <a:r>
              <a:rPr lang="en-US" altLang="ko-KR" dirty="0" smtClean="0">
                <a:latin typeface="Adobe 고딕 Std B"/>
                <a:ea typeface="Adobe 고딕 Std B"/>
              </a:rPr>
              <a:t>(4</a:t>
            </a:r>
            <a:r>
              <a:rPr lang="ko-KR" altLang="en-US" dirty="0" smtClean="0">
                <a:latin typeface="Adobe 고딕 Std B"/>
                <a:ea typeface="Adobe 고딕 Std B"/>
              </a:rPr>
              <a:t>권 추가 발행</a:t>
            </a:r>
            <a:r>
              <a:rPr lang="en-US" altLang="ko-KR" dirty="0" smtClean="0">
                <a:latin typeface="Adobe 고딕 Std B"/>
                <a:ea typeface="Adobe 고딕 Std B"/>
              </a:rPr>
              <a:t>) = </a:t>
            </a:r>
            <a:r>
              <a:rPr lang="ko-KR" altLang="en-US" dirty="0" err="1" smtClean="0">
                <a:latin typeface="Adobe 고딕 Std B"/>
                <a:ea typeface="Adobe 고딕 Std B"/>
              </a:rPr>
              <a:t>완역판</a:t>
            </a:r>
            <a:endParaRPr lang="en-US" altLang="ko-KR" dirty="0" smtClean="0">
              <a:latin typeface="Adobe 고딕 Std B"/>
              <a:ea typeface="Adobe 고딕 Std B"/>
            </a:endParaRPr>
          </a:p>
          <a:p>
            <a:r>
              <a:rPr lang="ko-KR" altLang="ko-KR" dirty="0" smtClean="0">
                <a:latin typeface="Adobe 고딕 Std B"/>
                <a:ea typeface="Adobe 고딕 Std B"/>
              </a:rPr>
              <a:t>③</a:t>
            </a:r>
            <a:r>
              <a:rPr lang="en-US" altLang="ko-KR" dirty="0" smtClean="0">
                <a:latin typeface="Adobe 고딕 Std B"/>
                <a:ea typeface="Adobe 고딕 Std B"/>
              </a:rPr>
              <a:t> </a:t>
            </a:r>
            <a:r>
              <a:rPr lang="ko-KR" altLang="en-US" dirty="0" err="1" smtClean="0">
                <a:latin typeface="Adobe 고딕 Std B"/>
                <a:ea typeface="Adobe 고딕 Std B"/>
              </a:rPr>
              <a:t>불락본</a:t>
            </a:r>
            <a:r>
              <a:rPr lang="en-US" altLang="ko-KR" dirty="0" smtClean="0">
                <a:latin typeface="Adobe 고딕 Std B"/>
                <a:ea typeface="Adobe 고딕 Std B"/>
              </a:rPr>
              <a:t>: 18</a:t>
            </a:r>
            <a:r>
              <a:rPr lang="ko-KR" altLang="en-US" dirty="0" smtClean="0">
                <a:latin typeface="Adobe 고딕 Std B"/>
                <a:ea typeface="Adobe 고딕 Std B"/>
              </a:rPr>
              <a:t>세기 후반까지의 이야기를 포함 </a:t>
            </a:r>
            <a:r>
              <a:rPr lang="en-US" altLang="ko-KR" dirty="0" smtClean="0">
                <a:latin typeface="Adobe 고딕 Std B"/>
                <a:ea typeface="Adobe 고딕 Std B"/>
              </a:rPr>
              <a:t>-&gt; “</a:t>
            </a:r>
            <a:r>
              <a:rPr lang="ko-KR" altLang="en-US" dirty="0" smtClean="0">
                <a:latin typeface="Adobe 고딕 Std B"/>
                <a:ea typeface="Adobe 고딕 Std B"/>
              </a:rPr>
              <a:t>천일야화의 마지막 형태</a:t>
            </a:r>
            <a:r>
              <a:rPr lang="en-US" altLang="ko-KR" dirty="0" smtClean="0">
                <a:latin typeface="Adobe 고딕 Std B"/>
                <a:ea typeface="Adobe 고딕 Std B"/>
              </a:rPr>
              <a:t>”</a:t>
            </a:r>
          </a:p>
          <a:p>
            <a:r>
              <a:rPr lang="en-US" altLang="ko-KR" dirty="0" smtClean="0">
                <a:latin typeface="Adobe 고딕 Std B"/>
                <a:ea typeface="Adobe 고딕 Std B"/>
              </a:rPr>
              <a:t>               </a:t>
            </a:r>
            <a:r>
              <a:rPr lang="ko-KR" altLang="en-US" dirty="0" smtClean="0">
                <a:latin typeface="Adobe 고딕 Std B"/>
                <a:ea typeface="Adobe 고딕 Std B"/>
              </a:rPr>
              <a:t>원형에 가장 가깝고</a:t>
            </a:r>
            <a:r>
              <a:rPr lang="en-US" altLang="ko-KR" dirty="0" smtClean="0">
                <a:latin typeface="Adobe 고딕 Std B"/>
                <a:ea typeface="Adobe 고딕 Std B"/>
              </a:rPr>
              <a:t>, </a:t>
            </a:r>
            <a:r>
              <a:rPr lang="ko-KR" altLang="en-US" dirty="0" smtClean="0">
                <a:latin typeface="Adobe 고딕 Std B"/>
                <a:ea typeface="Adobe 고딕 Std B"/>
              </a:rPr>
              <a:t>우수한 것으로 평가</a:t>
            </a:r>
            <a:endParaRPr lang="en-US" altLang="ko-KR" dirty="0" smtClean="0">
              <a:latin typeface="Adobe 고딕 Std B"/>
              <a:ea typeface="Adobe 고딕 Std B"/>
            </a:endParaRPr>
          </a:p>
          <a:p>
            <a:r>
              <a:rPr lang="ko-KR" altLang="ko-KR" dirty="0" smtClean="0">
                <a:latin typeface="Adobe 고딕 Std B"/>
                <a:ea typeface="Adobe 고딕 Std B"/>
              </a:rPr>
              <a:t>④</a:t>
            </a:r>
            <a:r>
              <a:rPr lang="en-US" altLang="ko-KR" dirty="0" smtClean="0">
                <a:latin typeface="Adobe 고딕 Std B"/>
                <a:ea typeface="Adobe 고딕 Std B"/>
              </a:rPr>
              <a:t> </a:t>
            </a:r>
            <a:r>
              <a:rPr lang="ko-KR" altLang="en-US" dirty="0" smtClean="0">
                <a:latin typeface="Adobe 고딕 Std B"/>
                <a:ea typeface="Adobe 고딕 Std B"/>
              </a:rPr>
              <a:t>캘커타</a:t>
            </a:r>
            <a:r>
              <a:rPr lang="en-US" altLang="ko-KR" dirty="0" smtClean="0">
                <a:latin typeface="Adobe 고딕 Std B"/>
                <a:ea typeface="Adobe 고딕 Std B"/>
              </a:rPr>
              <a:t>2</a:t>
            </a:r>
            <a:r>
              <a:rPr lang="ko-KR" altLang="en-US" dirty="0" smtClean="0">
                <a:latin typeface="Adobe 고딕 Std B"/>
                <a:ea typeface="Adobe 고딕 Std B"/>
              </a:rPr>
              <a:t>본</a:t>
            </a:r>
            <a:r>
              <a:rPr lang="en-US" altLang="ko-KR" dirty="0" smtClean="0">
                <a:latin typeface="Adobe 고딕 Std B"/>
                <a:ea typeface="Adobe 고딕 Std B"/>
              </a:rPr>
              <a:t>: 1878</a:t>
            </a:r>
            <a:r>
              <a:rPr lang="ko-KR" altLang="en-US" dirty="0" smtClean="0">
                <a:latin typeface="Adobe 고딕 Std B"/>
                <a:ea typeface="Adobe 고딕 Std B"/>
              </a:rPr>
              <a:t>년 봄베이에서 나타난 다른 인도본의 기초가 됨</a:t>
            </a:r>
            <a:endParaRPr lang="en-US" altLang="ko-KR" dirty="0" smtClean="0">
              <a:latin typeface="Adobe 고딕 Std B"/>
              <a:ea typeface="Adobe 고딕 Std B"/>
            </a:endParaRPr>
          </a:p>
          <a:p>
            <a:r>
              <a:rPr lang="ko-KR" altLang="en-US" dirty="0" smtClean="0">
                <a:latin typeface="Adobe 고딕 Std B"/>
                <a:ea typeface="Adobe 고딕 Std B"/>
              </a:rPr>
              <a:t>⑤ </a:t>
            </a:r>
            <a:r>
              <a:rPr lang="ko-KR" altLang="en-US" dirty="0" err="1" smtClean="0">
                <a:latin typeface="Adobe 고딕 Std B"/>
                <a:ea typeface="Adobe 고딕 Std B"/>
              </a:rPr>
              <a:t>베이르트본</a:t>
            </a:r>
            <a:r>
              <a:rPr lang="en-US" altLang="ko-KR" dirty="0" smtClean="0">
                <a:latin typeface="Adobe 고딕 Std B"/>
                <a:ea typeface="Adobe 고딕 Std B"/>
              </a:rPr>
              <a:t>: </a:t>
            </a:r>
            <a:r>
              <a:rPr lang="ko-KR" altLang="en-US" dirty="0" smtClean="0">
                <a:latin typeface="Adobe 고딕 Std B"/>
                <a:ea typeface="Adobe 고딕 Std B"/>
              </a:rPr>
              <a:t>외설적인 이야기를 삭제시켜 출간한 </a:t>
            </a:r>
            <a:r>
              <a:rPr lang="ko-KR" altLang="en-US" dirty="0" err="1" smtClean="0">
                <a:latin typeface="Adobe 고딕 Std B"/>
                <a:ea typeface="Adobe 고딕 Std B"/>
              </a:rPr>
              <a:t>교육본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936C2F-0361-4F38-AE21-C792EFB215C5}" type="slidenum">
              <a:rPr lang="ko-KR" altLang="en-US" smtClean="0"/>
              <a:pPr/>
              <a:t>33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24798014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ko-KR" altLang="en-US" dirty="0" smtClean="0"/>
              <a:t>영국인 이슬람학자 </a:t>
            </a:r>
            <a:r>
              <a:rPr lang="en-US" altLang="ko-KR" dirty="0" smtClean="0"/>
              <a:t>‘</a:t>
            </a:r>
            <a:r>
              <a:rPr lang="ko-KR" altLang="en-US" dirty="0" smtClean="0"/>
              <a:t>라인</a:t>
            </a:r>
            <a:r>
              <a:rPr lang="en-US" altLang="ko-KR" dirty="0" smtClean="0"/>
              <a:t>’</a:t>
            </a:r>
            <a:r>
              <a:rPr lang="ko-KR" altLang="en-US" dirty="0" smtClean="0"/>
              <a:t>이 개입해서 천일야화 이야기 전체가 </a:t>
            </a:r>
            <a:r>
              <a:rPr lang="en-US" altLang="ko-KR" dirty="0" smtClean="0"/>
              <a:t>“1475-1525” </a:t>
            </a:r>
            <a:r>
              <a:rPr lang="ko-KR" altLang="en-US" dirty="0" smtClean="0"/>
              <a:t>사이 한 작가에 의해 집필되었다고 주장</a:t>
            </a:r>
            <a:r>
              <a:rPr lang="en-US" altLang="ko-KR" dirty="0" smtClean="0"/>
              <a:t>.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936C2F-0361-4F38-AE21-C792EFB215C5}" type="slidenum">
              <a:rPr lang="ko-KR" altLang="en-US" smtClean="0"/>
              <a:pPr/>
              <a:t>34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10176622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ko-KR" altLang="en-US" dirty="0" smtClean="0"/>
              <a:t>영국인 이슬람학자 </a:t>
            </a:r>
            <a:r>
              <a:rPr lang="en-US" altLang="ko-KR" dirty="0" smtClean="0"/>
              <a:t>‘</a:t>
            </a:r>
            <a:r>
              <a:rPr lang="ko-KR" altLang="en-US" dirty="0" smtClean="0"/>
              <a:t>라인</a:t>
            </a:r>
            <a:r>
              <a:rPr lang="en-US" altLang="ko-KR" dirty="0" smtClean="0"/>
              <a:t>’</a:t>
            </a:r>
            <a:r>
              <a:rPr lang="ko-KR" altLang="en-US" dirty="0" smtClean="0"/>
              <a:t>이 개입해서 천일야화 이야기 전체가 </a:t>
            </a:r>
            <a:r>
              <a:rPr lang="en-US" altLang="ko-KR" dirty="0" smtClean="0"/>
              <a:t>“1475-1525” </a:t>
            </a:r>
            <a:r>
              <a:rPr lang="ko-KR" altLang="en-US" dirty="0" smtClean="0"/>
              <a:t>사이 한 작가에 의해 집필되었다고 주장</a:t>
            </a:r>
            <a:r>
              <a:rPr lang="en-US" altLang="ko-KR" dirty="0" smtClean="0"/>
              <a:t>.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936C2F-0361-4F38-AE21-C792EFB215C5}" type="slidenum">
              <a:rPr lang="ko-KR" altLang="en-US" smtClean="0"/>
              <a:pPr/>
              <a:t>35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10176622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ko-KR" altLang="en-US" dirty="0" smtClean="0"/>
              <a:t>천일야화가 </a:t>
            </a:r>
            <a:r>
              <a:rPr lang="en-US" altLang="ko-KR" dirty="0" smtClean="0"/>
              <a:t>‘</a:t>
            </a:r>
            <a:r>
              <a:rPr lang="ko-KR" altLang="en-US" dirty="0" smtClean="0"/>
              <a:t>인도</a:t>
            </a:r>
            <a:r>
              <a:rPr lang="en-US" altLang="ko-KR" dirty="0" smtClean="0"/>
              <a:t>’</a:t>
            </a:r>
            <a:r>
              <a:rPr lang="ko-KR" altLang="en-US" dirty="0" smtClean="0"/>
              <a:t>에서 유래되어 페르시아</a:t>
            </a:r>
            <a:r>
              <a:rPr lang="en-US" altLang="ko-KR" dirty="0" smtClean="0"/>
              <a:t>-</a:t>
            </a:r>
            <a:r>
              <a:rPr lang="ko-KR" altLang="en-US" dirty="0" smtClean="0"/>
              <a:t>바그다드</a:t>
            </a:r>
            <a:r>
              <a:rPr lang="en-US" altLang="ko-KR" dirty="0" smtClean="0"/>
              <a:t>-</a:t>
            </a:r>
            <a:r>
              <a:rPr lang="ko-KR" altLang="en-US" dirty="0" smtClean="0"/>
              <a:t>이집트</a:t>
            </a:r>
            <a:r>
              <a:rPr lang="en-US" altLang="ko-KR" dirty="0" smtClean="0"/>
              <a:t>(</a:t>
            </a:r>
            <a:r>
              <a:rPr lang="ko-KR" altLang="en-US" dirty="0" err="1" smtClean="0"/>
              <a:t>파티미야조</a:t>
            </a:r>
            <a:r>
              <a:rPr lang="en-US" altLang="ko-KR" dirty="0" smtClean="0"/>
              <a:t>)-</a:t>
            </a:r>
            <a:r>
              <a:rPr lang="ko-KR" altLang="en-US" dirty="0" err="1" smtClean="0"/>
              <a:t>아이윱조</a:t>
            </a:r>
            <a:r>
              <a:rPr lang="en-US" altLang="ko-KR" dirty="0" smtClean="0"/>
              <a:t>-</a:t>
            </a:r>
            <a:r>
              <a:rPr lang="ko-KR" altLang="en-US" dirty="0" err="1" smtClean="0"/>
              <a:t>맘룩조</a:t>
            </a:r>
            <a:r>
              <a:rPr lang="ko-KR" altLang="en-US" dirty="0" smtClean="0"/>
              <a:t> 등 </a:t>
            </a:r>
            <a:endParaRPr lang="en-US" altLang="ko-KR" dirty="0" smtClean="0"/>
          </a:p>
          <a:p>
            <a:r>
              <a:rPr lang="en-US" altLang="ko-KR" dirty="0" smtClean="0"/>
              <a:t>16</a:t>
            </a:r>
            <a:r>
              <a:rPr lang="ko-KR" altLang="en-US" dirty="0" smtClean="0"/>
              <a:t>세기에 걸쳐 완성되는 동안 수 많은 인물이 등장하지만 </a:t>
            </a:r>
            <a:r>
              <a:rPr lang="en-US" altLang="ko-KR" dirty="0" smtClean="0"/>
              <a:t>‘</a:t>
            </a:r>
            <a:r>
              <a:rPr lang="ko-KR" altLang="en-US" dirty="0" err="1" smtClean="0"/>
              <a:t>샤흐라자드</a:t>
            </a:r>
            <a:r>
              <a:rPr lang="en-US" altLang="ko-KR" dirty="0" smtClean="0"/>
              <a:t>’</a:t>
            </a:r>
            <a:r>
              <a:rPr lang="ko-KR" altLang="en-US" dirty="0" smtClean="0"/>
              <a:t>는 유일한 화자로 등장하여 </a:t>
            </a:r>
            <a:endParaRPr lang="en-US" altLang="ko-KR" dirty="0" smtClean="0"/>
          </a:p>
          <a:p>
            <a:r>
              <a:rPr lang="en-US" altLang="ko-KR" dirty="0" smtClean="0"/>
              <a:t>‘</a:t>
            </a:r>
            <a:r>
              <a:rPr lang="ko-KR" altLang="en-US" dirty="0" smtClean="0"/>
              <a:t>천일야화</a:t>
            </a:r>
            <a:r>
              <a:rPr lang="en-US" altLang="ko-KR" dirty="0" smtClean="0"/>
              <a:t>’ </a:t>
            </a:r>
            <a:r>
              <a:rPr lang="ko-KR" altLang="en-US" dirty="0" smtClean="0"/>
              <a:t>전체의 통일성을 유지시킴</a:t>
            </a:r>
            <a:r>
              <a:rPr lang="en-US" altLang="ko-KR" dirty="0" smtClean="0"/>
              <a:t>.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936C2F-0361-4F38-AE21-C792EFB215C5}" type="slidenum">
              <a:rPr lang="ko-KR" altLang="en-US" smtClean="0"/>
              <a:pPr/>
              <a:t>36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10176622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charset="0"/>
              <a:buChar char="•"/>
            </a:pPr>
            <a:r>
              <a:rPr lang="en-US" altLang="ko-KR" baseline="0" dirty="0" smtClean="0"/>
              <a:t>‘</a:t>
            </a:r>
            <a:r>
              <a:rPr lang="ko-KR" altLang="en-US" baseline="0" dirty="0" smtClean="0"/>
              <a:t>예배시간표</a:t>
            </a:r>
            <a:r>
              <a:rPr lang="en-US" altLang="ko-KR" baseline="0" dirty="0" smtClean="0"/>
              <a:t>’</a:t>
            </a:r>
            <a:r>
              <a:rPr lang="ko-KR" altLang="en-US" baseline="0" dirty="0" smtClean="0"/>
              <a:t>를 제공해준다</a:t>
            </a:r>
            <a:endParaRPr lang="en-US" altLang="ko-KR" baseline="0" dirty="0" smtClean="0"/>
          </a:p>
          <a:p>
            <a:pPr>
              <a:buFont typeface="Arial" charset="0"/>
              <a:buChar char="•"/>
            </a:pPr>
            <a:r>
              <a:rPr lang="en-US" altLang="ko-KR" baseline="0" dirty="0" smtClean="0"/>
              <a:t> </a:t>
            </a:r>
            <a:r>
              <a:rPr lang="ko-KR" altLang="en-US" baseline="0" dirty="0" smtClean="0"/>
              <a:t>숙소에 </a:t>
            </a:r>
            <a:r>
              <a:rPr lang="en-US" altLang="ko-KR" baseline="0" dirty="0" smtClean="0"/>
              <a:t>‘</a:t>
            </a:r>
            <a:r>
              <a:rPr lang="ko-KR" altLang="en-US" baseline="0" dirty="0" smtClean="0"/>
              <a:t>카펫</a:t>
            </a:r>
            <a:r>
              <a:rPr lang="en-US" altLang="ko-KR" baseline="0" dirty="0" smtClean="0"/>
              <a:t>’</a:t>
            </a:r>
            <a:r>
              <a:rPr lang="ko-KR" altLang="en-US" baseline="0" dirty="0" smtClean="0"/>
              <a:t>을 비치해둔다</a:t>
            </a:r>
            <a:r>
              <a:rPr lang="en-US" altLang="ko-KR" baseline="0" dirty="0" smtClean="0"/>
              <a:t>. (</a:t>
            </a:r>
            <a:r>
              <a:rPr lang="ko-KR" altLang="en-US" baseline="0" dirty="0" smtClean="0"/>
              <a:t>단국대 아랍인 교수</a:t>
            </a:r>
            <a:r>
              <a:rPr lang="en-US" altLang="ko-KR" baseline="0" dirty="0" smtClean="0"/>
              <a:t>/ </a:t>
            </a:r>
            <a:r>
              <a:rPr lang="ko-KR" altLang="en-US" baseline="0" dirty="0" smtClean="0"/>
              <a:t>서류가방에 카펫 하나 넣고 왔음</a:t>
            </a:r>
            <a:r>
              <a:rPr lang="en-US" altLang="ko-KR" baseline="0" dirty="0" smtClean="0"/>
              <a:t>)</a:t>
            </a:r>
          </a:p>
          <a:p>
            <a:pPr>
              <a:buFont typeface="Arial" charset="0"/>
              <a:buChar char="•"/>
            </a:pPr>
            <a:r>
              <a:rPr lang="en-US" altLang="ko-KR" baseline="0" dirty="0" smtClean="0"/>
              <a:t> </a:t>
            </a:r>
            <a:r>
              <a:rPr lang="ko-KR" altLang="en-US" baseline="0" dirty="0" smtClean="0"/>
              <a:t>만찬석상에서의 깜짝 </a:t>
            </a:r>
            <a:r>
              <a:rPr lang="en-US" altLang="ko-KR" baseline="0" dirty="0" smtClean="0"/>
              <a:t>presentation</a:t>
            </a:r>
            <a:r>
              <a:rPr lang="ko-KR" altLang="en-US" baseline="0" dirty="0" smtClean="0"/>
              <a:t> 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936C2F-0361-4F38-AE21-C792EFB215C5}" type="slidenum">
              <a:rPr lang="ko-KR" altLang="en-US" smtClean="0"/>
              <a:pPr/>
              <a:t>37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936C2F-0361-4F38-AE21-C792EFB215C5}" type="slidenum">
              <a:rPr lang="ko-KR" altLang="en-US" smtClean="0"/>
              <a:pPr/>
              <a:t>5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ko-KR" dirty="0" smtClean="0"/>
              <a:t>-</a:t>
            </a:r>
            <a:r>
              <a:rPr lang="ko-KR" altLang="en-US" dirty="0" smtClean="0"/>
              <a:t>시간 </a:t>
            </a:r>
            <a:r>
              <a:rPr lang="en-US" altLang="ko-KR" dirty="0" smtClean="0"/>
              <a:t>: ‘</a:t>
            </a:r>
            <a:r>
              <a:rPr lang="ko-KR" altLang="en-US" dirty="0" smtClean="0"/>
              <a:t>솔로몬 시대에 호리병에 갇힌 </a:t>
            </a:r>
            <a:r>
              <a:rPr lang="ko-KR" altLang="en-US" dirty="0" err="1" smtClean="0"/>
              <a:t>마신과</a:t>
            </a:r>
            <a:r>
              <a:rPr lang="ko-KR" altLang="en-US" dirty="0" smtClean="0"/>
              <a:t> 도깨비 이야기</a:t>
            </a:r>
            <a:r>
              <a:rPr lang="en-US" altLang="ko-KR" dirty="0" smtClean="0"/>
              <a:t>’ </a:t>
            </a:r>
            <a:r>
              <a:rPr lang="ko-KR" altLang="en-US" dirty="0" smtClean="0"/>
              <a:t>솔로몬 왕의 동시대 사람이 하룬 알 </a:t>
            </a:r>
            <a:r>
              <a:rPr lang="ko-KR" altLang="en-US" dirty="0" err="1" smtClean="0"/>
              <a:t>라쉬드</a:t>
            </a:r>
            <a:r>
              <a:rPr lang="ko-KR" altLang="en-US" dirty="0" smtClean="0"/>
              <a:t> 왕 시대에 부활한다</a:t>
            </a:r>
            <a:r>
              <a:rPr lang="en-US" altLang="ko-KR" dirty="0" smtClean="0"/>
              <a:t>. </a:t>
            </a:r>
          </a:p>
          <a:p>
            <a:r>
              <a:rPr lang="en-US" altLang="ko-KR" dirty="0" smtClean="0"/>
              <a:t>            </a:t>
            </a:r>
            <a:r>
              <a:rPr lang="ko-KR" altLang="en-US" dirty="0" smtClean="0"/>
              <a:t>여기서 </a:t>
            </a:r>
            <a:r>
              <a:rPr lang="en-US" altLang="ko-KR" dirty="0" smtClean="0"/>
              <a:t>‘</a:t>
            </a:r>
            <a:r>
              <a:rPr lang="ko-KR" altLang="en-US" dirty="0" smtClean="0"/>
              <a:t>하룬 알 </a:t>
            </a:r>
            <a:r>
              <a:rPr lang="ko-KR" altLang="en-US" dirty="0" err="1" smtClean="0"/>
              <a:t>라쉬드</a:t>
            </a:r>
            <a:r>
              <a:rPr lang="en-US" altLang="ko-KR" dirty="0" smtClean="0"/>
              <a:t>’</a:t>
            </a:r>
            <a:r>
              <a:rPr lang="ko-KR" altLang="en-US" dirty="0" smtClean="0"/>
              <a:t>왕은 </a:t>
            </a:r>
            <a:r>
              <a:rPr lang="en-US" altLang="ko-KR" dirty="0" smtClean="0"/>
              <a:t>‘</a:t>
            </a:r>
            <a:r>
              <a:rPr lang="ko-KR" altLang="en-US" dirty="0" smtClean="0"/>
              <a:t>왕</a:t>
            </a:r>
            <a:r>
              <a:rPr lang="en-US" altLang="ko-KR" dirty="0" smtClean="0"/>
              <a:t>’</a:t>
            </a:r>
            <a:r>
              <a:rPr lang="ko-KR" altLang="en-US" dirty="0" smtClean="0"/>
              <a:t>을 대신하는 보통명사에 불과하다</a:t>
            </a:r>
            <a:r>
              <a:rPr lang="en-US" altLang="ko-KR" dirty="0" smtClean="0"/>
              <a:t>.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936C2F-0361-4F38-AE21-C792EFB215C5}" type="slidenum">
              <a:rPr lang="ko-KR" altLang="en-US" smtClean="0"/>
              <a:pPr/>
              <a:t>38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10176622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936C2F-0361-4F38-AE21-C792EFB215C5}" type="slidenum">
              <a:rPr lang="ko-KR" altLang="en-US" smtClean="0"/>
              <a:pPr/>
              <a:t>40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936C2F-0361-4F38-AE21-C792EFB215C5}" type="slidenum">
              <a:rPr lang="ko-KR" altLang="en-US" smtClean="0"/>
              <a:pPr/>
              <a:t>6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altLang="ko-KR" dirty="0" smtClean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936C2F-0361-4F38-AE21-C792EFB215C5}" type="slidenum">
              <a:rPr lang="ko-KR" altLang="en-US" smtClean="0"/>
              <a:pPr/>
              <a:t>7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altLang="ko-KR" dirty="0" smtClean="0"/>
              <a:t>-</a:t>
            </a:r>
            <a:r>
              <a:rPr lang="ko-KR" altLang="en-US" dirty="0" smtClean="0"/>
              <a:t>제가 </a:t>
            </a:r>
            <a:r>
              <a:rPr lang="en-US" altLang="ko-KR" dirty="0" smtClean="0"/>
              <a:t>BBB</a:t>
            </a:r>
            <a:r>
              <a:rPr lang="ko-KR" altLang="en-US" dirty="0" smtClean="0"/>
              <a:t>운동 참여자로서</a:t>
            </a:r>
            <a:r>
              <a:rPr lang="en-US" altLang="ko-KR" dirty="0" smtClean="0"/>
              <a:t>, </a:t>
            </a:r>
            <a:r>
              <a:rPr lang="ko-KR" altLang="en-US" dirty="0" smtClean="0"/>
              <a:t>전화로 외국인에게 아랍어 통역 서비스</a:t>
            </a:r>
            <a:r>
              <a:rPr lang="ko-KR" altLang="en-US" baseline="0" dirty="0" smtClean="0"/>
              <a:t> 제공함</a:t>
            </a:r>
            <a:r>
              <a:rPr lang="en-US" altLang="ko-KR" baseline="0" dirty="0" smtClean="0"/>
              <a:t>.</a:t>
            </a:r>
          </a:p>
          <a:p>
            <a:r>
              <a:rPr lang="en-US" altLang="ko-KR" dirty="0" smtClean="0"/>
              <a:t>-</a:t>
            </a:r>
            <a:r>
              <a:rPr lang="ko-KR" altLang="en-US" dirty="0" smtClean="0"/>
              <a:t>심심찮게</a:t>
            </a:r>
            <a:r>
              <a:rPr lang="en-US" altLang="ko-KR" dirty="0" smtClean="0"/>
              <a:t>, </a:t>
            </a:r>
            <a:r>
              <a:rPr lang="ko-KR" altLang="en-US" dirty="0" smtClean="0"/>
              <a:t>출입국관리소 </a:t>
            </a:r>
            <a:r>
              <a:rPr lang="en-US" altLang="ko-KR" dirty="0" smtClean="0"/>
              <a:t>or </a:t>
            </a:r>
            <a:r>
              <a:rPr lang="ko-KR" altLang="en-US" dirty="0" smtClean="0"/>
              <a:t>일선 경찰서에서 </a:t>
            </a:r>
            <a:r>
              <a:rPr lang="en-US" altLang="ko-KR" dirty="0" smtClean="0"/>
              <a:t>‘</a:t>
            </a:r>
            <a:r>
              <a:rPr lang="ko-KR" altLang="en-US" dirty="0" smtClean="0"/>
              <a:t>이란인</a:t>
            </a:r>
            <a:r>
              <a:rPr lang="en-US" altLang="ko-KR" dirty="0" smtClean="0"/>
              <a:t>’ </a:t>
            </a:r>
            <a:r>
              <a:rPr lang="ko-KR" altLang="en-US" dirty="0" smtClean="0"/>
              <a:t>또는 </a:t>
            </a:r>
            <a:r>
              <a:rPr lang="en-US" altLang="ko-KR" dirty="0" smtClean="0"/>
              <a:t>‘</a:t>
            </a:r>
            <a:r>
              <a:rPr lang="ko-KR" altLang="en-US" dirty="0" smtClean="0"/>
              <a:t>터키인</a:t>
            </a:r>
            <a:r>
              <a:rPr lang="en-US" altLang="ko-KR" dirty="0" smtClean="0"/>
              <a:t>’</a:t>
            </a:r>
            <a:r>
              <a:rPr lang="ko-KR" altLang="en-US" dirty="0" smtClean="0"/>
              <a:t>을 아랍어 통역 요청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936C2F-0361-4F38-AE21-C792EFB215C5}" type="slidenum">
              <a:rPr lang="ko-KR" altLang="en-US" smtClean="0"/>
              <a:pPr/>
              <a:t>9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altLang="ko-KR" dirty="0" smtClean="0"/>
              <a:t>- </a:t>
            </a:r>
            <a:r>
              <a:rPr lang="ko-KR" altLang="en-US" dirty="0" smtClean="0"/>
              <a:t>아랍문화 </a:t>
            </a:r>
            <a:r>
              <a:rPr lang="en-US" altLang="ko-KR" dirty="0" smtClean="0"/>
              <a:t>= </a:t>
            </a:r>
            <a:r>
              <a:rPr lang="ko-KR" altLang="en-US" dirty="0" smtClean="0"/>
              <a:t>문화의 용광로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936C2F-0361-4F38-AE21-C792EFB215C5}" type="slidenum">
              <a:rPr lang="ko-KR" altLang="en-US" smtClean="0"/>
              <a:pPr/>
              <a:t>14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altLang="ko-KR" dirty="0" smtClean="0"/>
              <a:t>-</a:t>
            </a:r>
            <a:r>
              <a:rPr lang="en-US" altLang="ko-KR" baseline="0" dirty="0" smtClean="0"/>
              <a:t> </a:t>
            </a:r>
            <a:r>
              <a:rPr lang="ko-KR" altLang="en-US" dirty="0" smtClean="0">
                <a:latin typeface="나눔명조" pitchFamily="18" charset="-127"/>
                <a:ea typeface="나눔명조" pitchFamily="18" charset="-127"/>
              </a:rPr>
              <a:t>여러 가지 색실로 그림을 짜 넣은 직물</a:t>
            </a:r>
            <a:r>
              <a:rPr lang="en-US" altLang="ko-KR" dirty="0" smtClean="0">
                <a:latin typeface="나눔명조" pitchFamily="18" charset="-127"/>
                <a:ea typeface="나눔명조" pitchFamily="18" charset="-127"/>
              </a:rPr>
              <a:t>; </a:t>
            </a:r>
            <a:r>
              <a:rPr lang="ko-KR" altLang="en-US" dirty="0" smtClean="0">
                <a:latin typeface="나눔명조" pitchFamily="18" charset="-127"/>
                <a:ea typeface="나눔명조" pitchFamily="18" charset="-127"/>
              </a:rPr>
              <a:t>날실</a:t>
            </a:r>
            <a:r>
              <a:rPr lang="en-US" altLang="ko-KR" dirty="0" smtClean="0">
                <a:latin typeface="나눔명조" pitchFamily="18" charset="-127"/>
                <a:ea typeface="나눔명조" pitchFamily="18" charset="-127"/>
              </a:rPr>
              <a:t>(</a:t>
            </a:r>
            <a:r>
              <a:rPr lang="ko-KR" altLang="en-US" dirty="0" smtClean="0">
                <a:latin typeface="나눔명조" pitchFamily="18" charset="-127"/>
                <a:ea typeface="나눔명조" pitchFamily="18" charset="-127"/>
              </a:rPr>
              <a:t>세로</a:t>
            </a:r>
            <a:r>
              <a:rPr lang="en-US" altLang="ko-KR" dirty="0" smtClean="0">
                <a:latin typeface="나눔명조" pitchFamily="18" charset="-127"/>
                <a:ea typeface="나눔명조" pitchFamily="18" charset="-127"/>
              </a:rPr>
              <a:t>)</a:t>
            </a:r>
            <a:r>
              <a:rPr lang="ko-KR" altLang="en-US" dirty="0" smtClean="0">
                <a:latin typeface="나눔명조" pitchFamily="18" charset="-127"/>
                <a:ea typeface="나눔명조" pitchFamily="18" charset="-127"/>
              </a:rPr>
              <a:t>과 색깔있는 씨실</a:t>
            </a:r>
            <a:r>
              <a:rPr lang="en-US" altLang="ko-KR" dirty="0" smtClean="0">
                <a:latin typeface="나눔명조" pitchFamily="18" charset="-127"/>
                <a:ea typeface="나눔명조" pitchFamily="18" charset="-127"/>
              </a:rPr>
              <a:t>(</a:t>
            </a:r>
            <a:r>
              <a:rPr lang="ko-KR" altLang="en-US" dirty="0" smtClean="0">
                <a:latin typeface="나눔명조" pitchFamily="18" charset="-127"/>
                <a:ea typeface="나눔명조" pitchFamily="18" charset="-127"/>
              </a:rPr>
              <a:t>가로</a:t>
            </a:r>
            <a:r>
              <a:rPr lang="en-US" altLang="ko-KR" dirty="0" smtClean="0">
                <a:latin typeface="나눔명조" pitchFamily="18" charset="-127"/>
                <a:ea typeface="나눔명조" pitchFamily="18" charset="-127"/>
              </a:rPr>
              <a:t>)</a:t>
            </a:r>
            <a:r>
              <a:rPr lang="ko-KR" altLang="en-US" dirty="0" smtClean="0">
                <a:latin typeface="나눔명조" pitchFamily="18" charset="-127"/>
                <a:ea typeface="나눔명조" pitchFamily="18" charset="-127"/>
              </a:rPr>
              <a:t>의 조화로 아름다운 패턴을 만듬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936C2F-0361-4F38-AE21-C792EFB215C5}" type="slidenum">
              <a:rPr lang="ko-KR" altLang="en-US" smtClean="0"/>
              <a:pPr/>
              <a:t>15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936C2F-0361-4F38-AE21-C792EFB215C5}" type="slidenum">
              <a:rPr lang="ko-KR" altLang="en-US" smtClean="0"/>
              <a:pPr/>
              <a:t>16</a:t>
            </a:fld>
            <a:endParaRPr lang="ko-KR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모서리가 둥근 직사각형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모서리가 둥근 직사각형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제목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20" name="부제목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ko-KR" altLang="en-US" smtClean="0"/>
              <a:t>마스터 부제목 스타일 편집</a:t>
            </a:r>
            <a:endParaRPr kumimoji="0" lang="en-US"/>
          </a:p>
        </p:txBody>
      </p:sp>
      <p:sp>
        <p:nvSpPr>
          <p:cNvPr id="19" name="날짜 개체 틀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en-US" altLang="ko-KR" smtClean="0"/>
              <a:t>2013-10-12</a:t>
            </a:r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ko-KR" altLang="en-US" smtClean="0"/>
              <a:t>동서비교문학회</a:t>
            </a:r>
            <a:r>
              <a:rPr lang="en-US" altLang="ko-KR" smtClean="0"/>
              <a:t>/</a:t>
            </a:r>
            <a:r>
              <a:rPr lang="ko-KR" altLang="en-US" smtClean="0"/>
              <a:t>세계문학콜로키움</a:t>
            </a:r>
            <a:endParaRPr lang="ko-KR" altLang="en-US"/>
          </a:p>
        </p:txBody>
      </p:sp>
      <p:sp>
        <p:nvSpPr>
          <p:cNvPr id="11" name="슬라이드 번호 개체 틀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3C26F00-7078-4601-8016-0E43D5AE7F2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en-US" altLang="ko-KR" smtClean="0"/>
              <a:t>2013-10-12</a:t>
            </a:r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ko-KR" altLang="en-US" smtClean="0"/>
              <a:t>동서비교문학회</a:t>
            </a:r>
            <a:r>
              <a:rPr lang="en-US" altLang="ko-KR" smtClean="0"/>
              <a:t>/</a:t>
            </a:r>
            <a:r>
              <a:rPr lang="ko-KR" altLang="en-US" smtClean="0"/>
              <a:t>세계문학콜로키움</a:t>
            </a: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3C26F00-7078-4601-8016-0E43D5AE7F2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en-US" altLang="ko-KR" smtClean="0"/>
              <a:t>2013-10-12</a:t>
            </a:r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ko-KR" altLang="en-US" smtClean="0"/>
              <a:t>동서비교문학회</a:t>
            </a:r>
            <a:r>
              <a:rPr lang="en-US" altLang="ko-KR" smtClean="0"/>
              <a:t>/</a:t>
            </a:r>
            <a:r>
              <a:rPr lang="ko-KR" altLang="en-US" smtClean="0"/>
              <a:t>세계문학콜로키움</a:t>
            </a: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3C26F00-7078-4601-8016-0E43D5AE7F2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en-US" altLang="ko-KR" smtClean="0"/>
              <a:t>2013-10-12</a:t>
            </a:r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ko-KR" altLang="en-US" smtClean="0"/>
              <a:t>동서비교문학회</a:t>
            </a:r>
            <a:r>
              <a:rPr lang="en-US" altLang="ko-KR" smtClean="0"/>
              <a:t>/</a:t>
            </a:r>
            <a:r>
              <a:rPr lang="ko-KR" altLang="en-US" smtClean="0"/>
              <a:t>세계문학콜로키움</a:t>
            </a: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3C26F00-7078-4601-8016-0E43D5AE7F2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모서리가 둥근 직사각형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모서리가 둥근 직사각형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en-US" altLang="ko-KR" smtClean="0"/>
              <a:t>2013-10-12</a:t>
            </a:r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ko-KR" altLang="en-US" smtClean="0"/>
              <a:t>동서비교문학회</a:t>
            </a:r>
            <a:r>
              <a:rPr lang="en-US" altLang="ko-KR" smtClean="0"/>
              <a:t>/</a:t>
            </a:r>
            <a:r>
              <a:rPr lang="ko-KR" altLang="en-US" smtClean="0"/>
              <a:t>세계문학콜로키움</a:t>
            </a: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3C26F00-7078-4601-8016-0E43D5AE7F2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en-US" altLang="ko-KR" smtClean="0"/>
              <a:t>2013-10-12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ko-KR" altLang="en-US" smtClean="0"/>
              <a:t>동서비교문학회</a:t>
            </a:r>
            <a:r>
              <a:rPr lang="en-US" altLang="ko-KR" smtClean="0"/>
              <a:t>/</a:t>
            </a:r>
            <a:r>
              <a:rPr lang="ko-KR" altLang="en-US" smtClean="0"/>
              <a:t>세계문학콜로키움</a:t>
            </a:r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3C26F00-7078-4601-8016-0E43D5AE7F2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5" name="내용 개체 틀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en-US" altLang="ko-KR" smtClean="0"/>
              <a:t>2013-10-12</a:t>
            </a:r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ko-KR" altLang="en-US" smtClean="0"/>
              <a:t>동서비교문학회</a:t>
            </a:r>
            <a:r>
              <a:rPr lang="en-US" altLang="ko-KR" smtClean="0"/>
              <a:t>/</a:t>
            </a:r>
            <a:r>
              <a:rPr lang="ko-KR" altLang="en-US" smtClean="0"/>
              <a:t>세계문학콜로키움</a:t>
            </a:r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3C26F00-7078-4601-8016-0E43D5AE7F2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en-US" altLang="ko-KR" smtClean="0"/>
              <a:t>2013-10-12</a:t>
            </a:r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ko-KR" altLang="en-US" smtClean="0"/>
              <a:t>동서비교문학회</a:t>
            </a:r>
            <a:r>
              <a:rPr lang="en-US" altLang="ko-KR" smtClean="0"/>
              <a:t>/</a:t>
            </a:r>
            <a:r>
              <a:rPr lang="ko-KR" altLang="en-US" smtClean="0"/>
              <a:t>세계문학콜로키움</a:t>
            </a:r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3C26F00-7078-4601-8016-0E43D5AE7F2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모서리가 둥근 직사각형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en-US" altLang="ko-KR" smtClean="0"/>
              <a:t>2013-10-12</a:t>
            </a:r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ko-KR" altLang="en-US" smtClean="0"/>
              <a:t>동서비교문학회</a:t>
            </a:r>
            <a:r>
              <a:rPr lang="en-US" altLang="ko-KR" smtClean="0"/>
              <a:t>/</a:t>
            </a:r>
            <a:r>
              <a:rPr lang="ko-KR" altLang="en-US" smtClean="0"/>
              <a:t>세계문학콜로키움</a:t>
            </a:r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3C26F00-7078-4601-8016-0E43D5AE7F2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en-US" altLang="ko-KR" smtClean="0"/>
              <a:t>2013-10-12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ko-KR" altLang="en-US" smtClean="0"/>
              <a:t>동서비교문학회</a:t>
            </a:r>
            <a:r>
              <a:rPr lang="en-US" altLang="ko-KR" smtClean="0"/>
              <a:t>/</a:t>
            </a:r>
            <a:r>
              <a:rPr lang="ko-KR" altLang="en-US" smtClean="0"/>
              <a:t>세계문학콜로키움</a:t>
            </a:r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3C26F00-7078-4601-8016-0E43D5AE7F2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모서리가 둥근 직사각형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한쪽 모서리가 둥근 사각형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en-US" altLang="ko-KR" smtClean="0"/>
              <a:t>2013-10-12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ko-KR" altLang="en-US" smtClean="0"/>
              <a:t>동서비교문학회</a:t>
            </a:r>
            <a:r>
              <a:rPr lang="en-US" altLang="ko-KR" smtClean="0"/>
              <a:t>/</a:t>
            </a:r>
            <a:r>
              <a:rPr lang="ko-KR" altLang="en-US" smtClean="0"/>
              <a:t>세계문학콜로키움</a:t>
            </a:r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3C26F00-7078-4601-8016-0E43D5AE7F21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ko-KR" altLang="en-US" smtClean="0"/>
              <a:t>그림을 추가하려면 아이콘을 클릭하십시오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모서리가 둥근 직사각형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모서리가 둥근 직사각형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제목 개체 틀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kumimoji="0" lang="ko-KR" altLang="en-US" smtClean="0"/>
              <a:t>둘째 수준</a:t>
            </a:r>
          </a:p>
          <a:p>
            <a:pPr lvl="2" eaLnBrk="1" latinLnBrk="0" hangingPunct="1"/>
            <a:r>
              <a:rPr kumimoji="0" lang="ko-KR" altLang="en-US" smtClean="0"/>
              <a:t>셋째 수준</a:t>
            </a:r>
          </a:p>
          <a:p>
            <a:pPr lvl="3" eaLnBrk="1" latinLnBrk="0" hangingPunct="1"/>
            <a:r>
              <a:rPr kumimoji="0" lang="ko-KR" altLang="en-US" smtClean="0"/>
              <a:t>넷째 수준</a:t>
            </a:r>
          </a:p>
          <a:p>
            <a:pPr lvl="4" eaLnBrk="1" latinLnBrk="0" hangingPunct="1"/>
            <a:r>
              <a:rPr kumimoji="0" lang="ko-KR" altLang="en-US" smtClean="0"/>
              <a:t>다섯째 수준</a:t>
            </a:r>
            <a:endParaRPr kumimoji="0" lang="en-US"/>
          </a:p>
        </p:txBody>
      </p:sp>
      <p:sp>
        <p:nvSpPr>
          <p:cNvPr id="25" name="날짜 개체 틀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r>
              <a:rPr lang="en-US" altLang="ko-KR" smtClean="0"/>
              <a:t>2013-10-12</a:t>
            </a:r>
            <a:endParaRPr lang="ko-KR" altLang="en-US"/>
          </a:p>
        </p:txBody>
      </p:sp>
      <p:sp>
        <p:nvSpPr>
          <p:cNvPr id="18" name="바닥글 개체 틀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r>
              <a:rPr lang="ko-KR" altLang="en-US" smtClean="0"/>
              <a:t>동서비교문학회</a:t>
            </a:r>
            <a:r>
              <a:rPr lang="en-US" altLang="ko-KR" smtClean="0"/>
              <a:t>/</a:t>
            </a:r>
            <a:r>
              <a:rPr lang="ko-KR" altLang="en-US" smtClean="0"/>
              <a:t>세계문학콜로키움</a:t>
            </a:r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C3C26F00-7078-4601-8016-0E43D5AE7F2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hf hdr="0"/>
  <p:txStyles>
    <p:titleStyle>
      <a:lvl1pPr algn="l" rtl="0" eaLnBrk="1" latinLnBrk="1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1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1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1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1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1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1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1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1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1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o.kr/url?sa=i&amp;rct=j&amp;q=&amp;esrc=s&amp;frm=1&amp;source=images&amp;cd=&amp;cad=rja&amp;docid=eMRK9wU-rcabyM&amp;tbnid=-HFmhNmmMi10fM:&amp;ved=0CAUQjRw&amp;url=http://www.extmovie.com/xe/news/367033&amp;ei=pVJYUvOuK4rykQXp1YCYBw&amp;bvm=bv.53899372,d.dGI&amp;psig=AFQjCNH7VO7R-KQ1PHk-y3wziDfwlYKV1A&amp;ust=1381606012212602" TargetMode="External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3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hyperlink" Target="http://www.google.co.kr/url?sa=i&amp;rct=j&amp;q=&amp;esrc=s&amp;frm=1&amp;source=images&amp;cd=&amp;cad=rja&amp;docid=SBth1W120UaU_M&amp;tbnid=7CPBp0vXDeZqtM:&amp;ved=0CAUQjRw&amp;url=http://olpost.com/v/6757835&amp;ei=hVJYUrucI8XukgWIyYG4DQ&amp;bvm=bv.53899372,d.dGI&amp;psig=AFQjCNH7VO7R-KQ1PHk-y3wziDfwlYKV1A&amp;ust=1381606012212602" TargetMode="External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o.kr/url?sa=i&amp;rct=j&amp;q=&amp;esrc=s&amp;frm=1&amp;source=images&amp;cd=&amp;docid=ZNja__lxm47d2M&amp;tbnid=HdaC5pPOnxGS7M:&amp;ved=0CAUQjRw&amp;url=http://www.bumwoosa.co.kr/product/list.php?cid=30&amp;ei=c1FYUtbSHIOKlAWqj4CoCg&amp;bvm=bv.53899372,d.dGI&amp;psig=AFQjCNH7VO7R-KQ1PHk-y3wziDfwlYKV1A&amp;ust=1381606012212602" TargetMode="External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eg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oogle.co.kr/url?sa=i&amp;rct=j&amp;q=&amp;esrc=s&amp;frm=1&amp;source=images&amp;cd=&amp;docid=fVSPjG-qgWwdHM&amp;tbnid=qerY0L3PuHB1hM:&amp;ved=0CAUQjRw&amp;url=https://itunes.apple.com/us/book/alabian-naiteu/id600921441?mt=11&amp;ei=KVJYUpXZG4q3lQWhlIGYDQ&amp;bvm=bv.53899372,d.dGI&amp;psig=AFQjCNH7VO7R-KQ1PHk-y3wziDfwlYKV1A&amp;ust=1381606012212602" TargetMode="External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jpeg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wmf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404664"/>
            <a:ext cx="8352928" cy="31683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제목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ko-KR" altLang="en-US" dirty="0" smtClean="0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</a:rPr>
              <a:t>아랍문학의 이해</a:t>
            </a:r>
            <a:endParaRPr lang="ko-KR" altLang="en-US" dirty="0">
              <a:solidFill>
                <a:schemeClr val="tx1"/>
              </a:solidFill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ko-KR" alt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장세원</a:t>
            </a:r>
            <a:r>
              <a:rPr lang="ko-KR" alt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ko-KR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단국대중동학과 </a:t>
            </a:r>
            <a:r>
              <a:rPr lang="en-US" altLang="ko-KR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/ </a:t>
            </a:r>
            <a:r>
              <a:rPr lang="ko-KR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아랍문학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ko-KR" smtClean="0"/>
              <a:t>2013-10-12</a:t>
            </a:r>
            <a:endParaRPr lang="ko-KR" altLang="en-US" dirty="0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C26F00-7078-4601-8016-0E43D5AE7F21}" type="slidenum">
              <a:rPr lang="ko-KR" altLang="en-US" smtClean="0"/>
              <a:pPr/>
              <a:t>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ko-KR" altLang="en-US" dirty="0" smtClean="0"/>
              <a:t>동서비교문학회</a:t>
            </a:r>
            <a:r>
              <a:rPr lang="en-US" altLang="ko-KR" dirty="0" smtClean="0"/>
              <a:t>/</a:t>
            </a:r>
            <a:r>
              <a:rPr lang="ko-KR" altLang="en-US" dirty="0" err="1" smtClean="0"/>
              <a:t>세계문학콜로키움</a:t>
            </a:r>
            <a:endParaRPr lang="ko-KR" altLang="en-US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텍스트 개체 틀 2"/>
          <p:cNvSpPr txBox="1">
            <a:spLocks/>
          </p:cNvSpPr>
          <p:nvPr/>
        </p:nvSpPr>
        <p:spPr>
          <a:xfrm>
            <a:off x="395536" y="404664"/>
            <a:ext cx="8307456" cy="2448272"/>
          </a:xfrm>
          <a:prstGeom prst="rect">
            <a:avLst/>
          </a:prstGeom>
          <a:solidFill>
            <a:schemeClr val="tx1"/>
          </a:solidFill>
        </p:spPr>
        <p:txBody>
          <a:bodyPr>
            <a:normAutofit/>
          </a:bodyPr>
          <a:lstStyle/>
          <a:p>
            <a:pPr marL="265176" lvl="0" indent="-265176">
              <a:lnSpc>
                <a:spcPct val="150000"/>
              </a:lnSpc>
              <a:spcBef>
                <a:spcPts val="250"/>
              </a:spcBef>
              <a:buClr>
                <a:schemeClr val="accent1"/>
              </a:buClr>
              <a:buSzPct val="80000"/>
              <a:buFont typeface="Wingdings 2"/>
              <a:buChar char=""/>
            </a:pPr>
            <a:r>
              <a:rPr lang="en-US" altLang="ko-KR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맑은 고딕"/>
                <a:ea typeface="맑은 고딕"/>
              </a:rPr>
              <a:t>The Middle </a:t>
            </a:r>
            <a:r>
              <a:rPr lang="en-US" altLang="ko-KR" sz="3200" b="1" dirty="0" smtClean="0">
                <a:solidFill>
                  <a:schemeClr val="bg1"/>
                </a:solidFill>
                <a:latin typeface="맑은 고딕"/>
                <a:ea typeface="맑은 고딕"/>
              </a:rPr>
              <a:t>East</a:t>
            </a:r>
            <a:endParaRPr kumimoji="0" lang="en-US" altLang="ko-KR" sz="3200" b="1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uLnTx/>
              <a:uFillTx/>
              <a:latin typeface="맑은 고딕"/>
              <a:ea typeface="맑은 고딕"/>
              <a:cs typeface="+mn-cs"/>
            </a:endParaRPr>
          </a:p>
          <a:p>
            <a:pPr marL="265176" lvl="0" indent="-265176">
              <a:lnSpc>
                <a:spcPct val="150000"/>
              </a:lnSpc>
              <a:spcBef>
                <a:spcPts val="250"/>
              </a:spcBef>
              <a:buClr>
                <a:schemeClr val="accent1"/>
              </a:buClr>
              <a:buSzPct val="80000"/>
              <a:buFont typeface="Wingdings 2"/>
              <a:buChar char=""/>
            </a:pPr>
            <a:r>
              <a:rPr lang="en-US" altLang="ko-KR" sz="3200" b="1" dirty="0" smtClean="0">
                <a:solidFill>
                  <a:schemeClr val="bg1"/>
                </a:solidFill>
                <a:latin typeface="맑은 고딕"/>
                <a:ea typeface="맑은 고딕"/>
              </a:rPr>
              <a:t>Arab </a:t>
            </a:r>
          </a:p>
          <a:p>
            <a:pPr marL="265176" lvl="0" indent="-265176">
              <a:lnSpc>
                <a:spcPct val="150000"/>
              </a:lnSpc>
              <a:spcBef>
                <a:spcPts val="250"/>
              </a:spcBef>
              <a:buClr>
                <a:schemeClr val="accent1"/>
              </a:buClr>
              <a:buSzPct val="80000"/>
              <a:buFont typeface="Wingdings 2"/>
              <a:buChar char=""/>
            </a:pPr>
            <a:r>
              <a:rPr kumimoji="0" lang="en-US" altLang="ko-KR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맑은 고딕"/>
                <a:ea typeface="맑은 고딕"/>
                <a:cs typeface="+mn-cs"/>
              </a:rPr>
              <a:t>Islam</a:t>
            </a:r>
            <a:endParaRPr kumimoji="0" lang="ko-KR" altLang="en-US" sz="32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텍스트 개체 틀 2"/>
          <p:cNvSpPr txBox="1">
            <a:spLocks/>
          </p:cNvSpPr>
          <p:nvPr/>
        </p:nvSpPr>
        <p:spPr>
          <a:xfrm>
            <a:off x="432480" y="2996952"/>
            <a:ext cx="8290156" cy="3096344"/>
          </a:xfrm>
          <a:prstGeom prst="rect">
            <a:avLst/>
          </a:prstGeom>
          <a:noFill/>
        </p:spPr>
        <p:txBody>
          <a:bodyPr>
            <a:normAutofit/>
          </a:bodyPr>
          <a:lstStyle/>
          <a:p>
            <a:pPr marL="265176" marR="0" lvl="0" indent="-265176" algn="l" defTabSz="914400" rtl="0" eaLnBrk="1" fontAlgn="auto" latinLnBrk="1" hangingPunct="1">
              <a:lnSpc>
                <a:spcPct val="15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r>
              <a:rPr kumimoji="0" lang="ko-KR" alt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맑은 고딕"/>
                <a:ea typeface="맑은 고딕"/>
                <a:cs typeface="+mn-cs"/>
              </a:rPr>
              <a:t>① </a:t>
            </a:r>
            <a:r>
              <a:rPr lang="ko-KR" altLang="en-US" sz="2800" b="1" noProof="0" dirty="0" smtClean="0">
                <a:latin typeface="맑은 고딕"/>
                <a:ea typeface="맑은 고딕"/>
              </a:rPr>
              <a:t>지정학적 분류 </a:t>
            </a:r>
            <a:r>
              <a:rPr lang="en-US" altLang="ko-KR" sz="2800" b="1" noProof="0" dirty="0" smtClean="0">
                <a:latin typeface="맑은 고딕"/>
                <a:ea typeface="맑은 고딕"/>
              </a:rPr>
              <a:t>(</a:t>
            </a:r>
            <a:r>
              <a:rPr lang="ko-KR" altLang="en-US" sz="2800" b="1" noProof="0" dirty="0" smtClean="0">
                <a:latin typeface="맑은 고딕"/>
                <a:ea typeface="맑은 고딕"/>
              </a:rPr>
              <a:t>유럽</a:t>
            </a:r>
            <a:r>
              <a:rPr lang="en-US" altLang="ko-KR" sz="2800" b="1" noProof="0" dirty="0" smtClean="0">
                <a:latin typeface="맑은 고딕"/>
                <a:ea typeface="맑은 고딕"/>
              </a:rPr>
              <a:t>-</a:t>
            </a:r>
            <a:r>
              <a:rPr lang="ko-KR" altLang="en-US" sz="2800" b="1" noProof="0" dirty="0" smtClean="0">
                <a:latin typeface="맑은 고딕"/>
                <a:ea typeface="맑은 고딕"/>
              </a:rPr>
              <a:t>중동</a:t>
            </a:r>
            <a:r>
              <a:rPr lang="en-US" altLang="ko-KR" sz="2800" b="1" noProof="0" dirty="0" smtClean="0">
                <a:latin typeface="맑은 고딕"/>
                <a:ea typeface="맑은 고딕"/>
              </a:rPr>
              <a:t>-</a:t>
            </a:r>
            <a:r>
              <a:rPr lang="ko-KR" altLang="en-US" sz="2800" b="1" noProof="0" dirty="0" smtClean="0">
                <a:latin typeface="맑은 고딕"/>
                <a:ea typeface="맑은 고딕"/>
              </a:rPr>
              <a:t>인도</a:t>
            </a:r>
            <a:r>
              <a:rPr lang="en-US" altLang="ko-KR" sz="2800" b="1" noProof="0" dirty="0" smtClean="0">
                <a:latin typeface="맑은 고딕"/>
                <a:ea typeface="맑은 고딕"/>
              </a:rPr>
              <a:t>)</a:t>
            </a:r>
            <a:endParaRPr kumimoji="0" lang="en-US" altLang="ko-KR" sz="28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맑은 고딕"/>
              <a:ea typeface="맑은 고딕"/>
              <a:cs typeface="+mn-cs"/>
            </a:endParaRPr>
          </a:p>
          <a:p>
            <a:pPr marL="265176" marR="0" lvl="0" indent="-265176" algn="l" defTabSz="914400" rtl="0" eaLnBrk="1" fontAlgn="auto" latinLnBrk="1" hangingPunct="1">
              <a:lnSpc>
                <a:spcPct val="15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r>
              <a:rPr kumimoji="0" lang="en-US" altLang="ko-KR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맑은 고딕"/>
                <a:ea typeface="맑은 고딕"/>
                <a:cs typeface="+mn-cs"/>
              </a:rPr>
              <a:t>② 22</a:t>
            </a:r>
            <a:r>
              <a:rPr kumimoji="0" lang="ko-KR" alt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맑은 고딕"/>
                <a:ea typeface="맑은 고딕"/>
                <a:cs typeface="+mn-cs"/>
              </a:rPr>
              <a:t>개국 </a:t>
            </a:r>
            <a:r>
              <a:rPr kumimoji="0" lang="en-US" altLang="ko-KR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맑은 고딕"/>
                <a:ea typeface="맑은 고딕"/>
                <a:cs typeface="+mn-cs"/>
              </a:rPr>
              <a:t>(</a:t>
            </a:r>
            <a:r>
              <a:rPr kumimoji="0" lang="ko-KR" alt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맑은 고딕"/>
                <a:ea typeface="맑은 고딕"/>
                <a:cs typeface="+mn-cs"/>
              </a:rPr>
              <a:t>이란</a:t>
            </a:r>
            <a:r>
              <a:rPr kumimoji="0" lang="en-US" altLang="ko-KR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맑은 고딕"/>
                <a:ea typeface="맑은 고딕"/>
                <a:cs typeface="+mn-cs"/>
              </a:rPr>
              <a:t>, </a:t>
            </a:r>
            <a:r>
              <a:rPr kumimoji="0" lang="ko-KR" alt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맑은 고딕"/>
                <a:ea typeface="맑은 고딕"/>
                <a:cs typeface="+mn-cs"/>
              </a:rPr>
              <a:t>터키</a:t>
            </a:r>
            <a:r>
              <a:rPr kumimoji="0" lang="en-US" altLang="ko-KR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맑은 고딕"/>
                <a:ea typeface="맑은 고딕"/>
                <a:cs typeface="+mn-cs"/>
              </a:rPr>
              <a:t>, </a:t>
            </a:r>
            <a:r>
              <a:rPr kumimoji="0" lang="ko-KR" alt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맑은 고딕"/>
                <a:ea typeface="맑은 고딕"/>
                <a:cs typeface="+mn-cs"/>
              </a:rPr>
              <a:t>파키스탄</a:t>
            </a:r>
            <a:r>
              <a:rPr kumimoji="0" lang="en-US" altLang="ko-KR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맑은 고딕"/>
                <a:ea typeface="맑은 고딕"/>
                <a:cs typeface="+mn-cs"/>
              </a:rPr>
              <a:t>, </a:t>
            </a:r>
            <a:r>
              <a:rPr kumimoji="0" lang="ko-KR" alt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맑은 고딕"/>
                <a:ea typeface="맑은 고딕"/>
                <a:cs typeface="+mn-cs"/>
              </a:rPr>
              <a:t>아프간</a:t>
            </a:r>
            <a:r>
              <a:rPr kumimoji="0" lang="en-US" altLang="ko-KR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맑은 고딕"/>
                <a:ea typeface="맑은 고딕"/>
                <a:cs typeface="+mn-cs"/>
              </a:rPr>
              <a:t>, </a:t>
            </a:r>
            <a:r>
              <a:rPr kumimoji="0" lang="ko-KR" alt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맑은 고딕"/>
                <a:ea typeface="맑은 고딕"/>
                <a:cs typeface="+mn-cs"/>
              </a:rPr>
              <a:t>이스라엘</a:t>
            </a:r>
            <a:r>
              <a:rPr kumimoji="0" lang="en-US" altLang="ko-KR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맑은 고딕"/>
                <a:ea typeface="맑은 고딕"/>
                <a:cs typeface="+mn-cs"/>
              </a:rPr>
              <a:t>)</a:t>
            </a:r>
          </a:p>
          <a:p>
            <a:pPr marL="265176" marR="0" lvl="0" indent="-265176" algn="l" defTabSz="914400" rtl="0" eaLnBrk="1" fontAlgn="auto" latinLnBrk="1" hangingPunct="1">
              <a:lnSpc>
                <a:spcPct val="15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r>
              <a:rPr kumimoji="0" lang="en-US" altLang="ko-KR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맑은 고딕"/>
                <a:ea typeface="맑은 고딕"/>
                <a:cs typeface="+mn-cs"/>
              </a:rPr>
              <a:t>③ </a:t>
            </a:r>
            <a:r>
              <a:rPr kumimoji="0" lang="ko-KR" alt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맑은 고딕"/>
                <a:ea typeface="맑은 고딕"/>
                <a:cs typeface="+mn-cs"/>
              </a:rPr>
              <a:t>약 </a:t>
            </a:r>
            <a:r>
              <a:rPr kumimoji="0" lang="en-US" altLang="ko-KR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맑은 고딕"/>
                <a:ea typeface="맑은 고딕"/>
                <a:cs typeface="+mn-cs"/>
              </a:rPr>
              <a:t>4</a:t>
            </a:r>
            <a:r>
              <a:rPr kumimoji="0" lang="ko-KR" alt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맑은 고딕"/>
                <a:ea typeface="맑은 고딕"/>
                <a:cs typeface="+mn-cs"/>
              </a:rPr>
              <a:t>억</a:t>
            </a:r>
            <a:endParaRPr kumimoji="0" lang="en-US" altLang="ko-KR" sz="28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맑은 고딕"/>
              <a:ea typeface="맑은 고딕"/>
              <a:cs typeface="+mn-cs"/>
            </a:endParaRPr>
          </a:p>
          <a:p>
            <a:pPr marL="265176" marR="0" lvl="0" indent="-265176" algn="l" defTabSz="914400" rtl="0" eaLnBrk="1" fontAlgn="auto" latinLnBrk="1" hangingPunct="1">
              <a:lnSpc>
                <a:spcPct val="15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endParaRPr kumimoji="0" lang="ko-KR" altLang="en-US" sz="32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6" name="그림 5" descr="중동지도-위키피디아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771800" y="2898978"/>
            <a:ext cx="3528392" cy="3521988"/>
          </a:xfrm>
          <a:prstGeom prst="rect">
            <a:avLst/>
          </a:prstGeom>
        </p:spPr>
      </p:pic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ko-KR" smtClean="0"/>
              <a:t>2013-10-12</a:t>
            </a:r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C26F00-7078-4601-8016-0E43D5AE7F21}" type="slidenum">
              <a:rPr lang="ko-KR" altLang="en-US" smtClean="0"/>
              <a:pPr/>
              <a:t>10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ko-KR" altLang="en-US" smtClean="0"/>
              <a:t>동서비교문학회</a:t>
            </a:r>
            <a:r>
              <a:rPr lang="en-US" altLang="ko-KR" smtClean="0"/>
              <a:t>/</a:t>
            </a:r>
            <a:r>
              <a:rPr lang="ko-KR" altLang="en-US" smtClean="0"/>
              <a:t>세계문학콜로키움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86531318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1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1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74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1.11022E-16 L 0 0.57222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8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텍스트 개체 틀 2"/>
          <p:cNvSpPr txBox="1">
            <a:spLocks/>
          </p:cNvSpPr>
          <p:nvPr/>
        </p:nvSpPr>
        <p:spPr>
          <a:xfrm>
            <a:off x="395536" y="404664"/>
            <a:ext cx="8307456" cy="2448272"/>
          </a:xfrm>
          <a:prstGeom prst="rect">
            <a:avLst/>
          </a:prstGeom>
          <a:solidFill>
            <a:schemeClr val="tx1"/>
          </a:solidFill>
        </p:spPr>
        <p:txBody>
          <a:bodyPr>
            <a:normAutofit/>
          </a:bodyPr>
          <a:lstStyle/>
          <a:p>
            <a:pPr marL="265176" lvl="0" indent="-265176">
              <a:lnSpc>
                <a:spcPct val="150000"/>
              </a:lnSpc>
              <a:spcBef>
                <a:spcPts val="250"/>
              </a:spcBef>
              <a:buClr>
                <a:schemeClr val="accent1"/>
              </a:buClr>
              <a:buSzPct val="80000"/>
              <a:buFont typeface="Wingdings 2"/>
              <a:buChar char=""/>
            </a:pPr>
            <a:r>
              <a:rPr lang="en-US" altLang="ko-KR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맑은 고딕"/>
                <a:ea typeface="맑은 고딕"/>
              </a:rPr>
              <a:t>The Middle </a:t>
            </a:r>
            <a:r>
              <a:rPr lang="en-US" altLang="ko-KR" sz="3200" b="1" dirty="0" smtClean="0">
                <a:solidFill>
                  <a:schemeClr val="bg1"/>
                </a:solidFill>
                <a:latin typeface="맑은 고딕"/>
                <a:ea typeface="맑은 고딕"/>
              </a:rPr>
              <a:t>East</a:t>
            </a:r>
            <a:endParaRPr kumimoji="0" lang="en-US" altLang="ko-KR" sz="3200" b="1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uLnTx/>
              <a:uFillTx/>
              <a:latin typeface="맑은 고딕"/>
              <a:ea typeface="맑은 고딕"/>
              <a:cs typeface="+mn-cs"/>
            </a:endParaRPr>
          </a:p>
          <a:p>
            <a:pPr marL="265176" lvl="0" indent="-265176">
              <a:lnSpc>
                <a:spcPct val="150000"/>
              </a:lnSpc>
              <a:spcBef>
                <a:spcPts val="250"/>
              </a:spcBef>
              <a:buClr>
                <a:schemeClr val="accent1"/>
              </a:buClr>
              <a:buSzPct val="80000"/>
              <a:buFont typeface="Wingdings 2"/>
              <a:buChar char=""/>
            </a:pPr>
            <a:r>
              <a:rPr lang="en-US" altLang="ko-KR" sz="3200" b="1" dirty="0" smtClean="0">
                <a:solidFill>
                  <a:schemeClr val="bg1"/>
                </a:solidFill>
                <a:latin typeface="맑은 고딕"/>
                <a:ea typeface="맑은 고딕"/>
              </a:rPr>
              <a:t>Arab </a:t>
            </a:r>
          </a:p>
          <a:p>
            <a:pPr marL="265176" lvl="0" indent="-265176">
              <a:lnSpc>
                <a:spcPct val="150000"/>
              </a:lnSpc>
              <a:spcBef>
                <a:spcPts val="250"/>
              </a:spcBef>
              <a:buClr>
                <a:schemeClr val="accent1"/>
              </a:buClr>
              <a:buSzPct val="80000"/>
              <a:buFont typeface="Wingdings 2"/>
              <a:buChar char=""/>
            </a:pPr>
            <a:r>
              <a:rPr kumimoji="0" lang="en-US" altLang="ko-KR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맑은 고딕"/>
                <a:ea typeface="맑은 고딕"/>
                <a:cs typeface="+mn-cs"/>
              </a:rPr>
              <a:t>Islam</a:t>
            </a:r>
            <a:endParaRPr kumimoji="0" lang="ko-KR" altLang="en-US" sz="32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텍스트 개체 틀 2"/>
          <p:cNvSpPr txBox="1">
            <a:spLocks/>
          </p:cNvSpPr>
          <p:nvPr/>
        </p:nvSpPr>
        <p:spPr>
          <a:xfrm>
            <a:off x="432480" y="2996952"/>
            <a:ext cx="8290156" cy="3096344"/>
          </a:xfrm>
          <a:prstGeom prst="rect">
            <a:avLst/>
          </a:prstGeom>
          <a:noFill/>
        </p:spPr>
        <p:txBody>
          <a:bodyPr>
            <a:normAutofit/>
          </a:bodyPr>
          <a:lstStyle/>
          <a:p>
            <a:pPr marL="265176" marR="0" lvl="0" indent="-265176" algn="l" defTabSz="914400" rtl="0" eaLnBrk="1" fontAlgn="auto" latinLnBrk="1" hangingPunct="1">
              <a:lnSpc>
                <a:spcPct val="15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r>
              <a:rPr kumimoji="0" lang="ko-KR" alt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맑은 고딕"/>
                <a:ea typeface="맑은 고딕"/>
                <a:cs typeface="+mn-cs"/>
              </a:rPr>
              <a:t>① 민족</a:t>
            </a:r>
            <a:r>
              <a:rPr lang="en-US" altLang="ko-KR" sz="2800" b="1" dirty="0" smtClean="0">
                <a:latin typeface="맑은 고딕"/>
                <a:ea typeface="맑은 고딕"/>
              </a:rPr>
              <a:t>∙</a:t>
            </a:r>
            <a:r>
              <a:rPr lang="ko-KR" altLang="en-US" sz="2800" b="1" dirty="0" smtClean="0">
                <a:latin typeface="맑은 고딕"/>
                <a:ea typeface="맑은 고딕"/>
              </a:rPr>
              <a:t>역사</a:t>
            </a:r>
            <a:r>
              <a:rPr kumimoji="0" lang="ko-KR" alt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맑은 고딕"/>
                <a:ea typeface="맑은 고딕"/>
                <a:cs typeface="+mn-cs"/>
              </a:rPr>
              <a:t>적 분류 </a:t>
            </a:r>
            <a:r>
              <a:rPr kumimoji="0" lang="en-US" altLang="ko-KR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맑은 고딕"/>
                <a:ea typeface="맑은 고딕"/>
                <a:cs typeface="+mn-cs"/>
              </a:rPr>
              <a:t>(</a:t>
            </a:r>
            <a:r>
              <a:rPr kumimoji="0" lang="ko-KR" alt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맑은 고딕"/>
                <a:ea typeface="맑은 고딕"/>
                <a:cs typeface="+mn-cs"/>
              </a:rPr>
              <a:t>정체성</a:t>
            </a:r>
            <a:r>
              <a:rPr kumimoji="0" lang="en-US" altLang="ko-KR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맑은 고딕"/>
                <a:ea typeface="맑은 고딕"/>
                <a:cs typeface="+mn-cs"/>
              </a:rPr>
              <a:t>+</a:t>
            </a:r>
            <a:r>
              <a:rPr kumimoji="0" lang="ko-KR" alt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맑은 고딕"/>
                <a:ea typeface="맑은 고딕"/>
                <a:cs typeface="+mn-cs"/>
              </a:rPr>
              <a:t>아랍어</a:t>
            </a:r>
            <a:r>
              <a:rPr kumimoji="0" lang="en-US" altLang="ko-KR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맑은 고딕"/>
                <a:ea typeface="맑은 고딕"/>
                <a:cs typeface="+mn-cs"/>
              </a:rPr>
              <a:t>)</a:t>
            </a:r>
          </a:p>
          <a:p>
            <a:pPr marL="265176" marR="0" lvl="0" indent="-265176" algn="l" defTabSz="914400" rtl="0" eaLnBrk="1" fontAlgn="auto" latinLnBrk="1" hangingPunct="1">
              <a:lnSpc>
                <a:spcPct val="15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r>
              <a:rPr kumimoji="0" lang="en-US" altLang="ko-KR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맑은 고딕"/>
                <a:ea typeface="맑은 고딕"/>
                <a:cs typeface="+mn-cs"/>
              </a:rPr>
              <a:t>② 22</a:t>
            </a:r>
            <a:r>
              <a:rPr kumimoji="0" lang="ko-KR" alt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맑은 고딕"/>
                <a:ea typeface="맑은 고딕"/>
                <a:cs typeface="+mn-cs"/>
              </a:rPr>
              <a:t>개국 </a:t>
            </a:r>
            <a:r>
              <a:rPr kumimoji="0" lang="en-US" altLang="ko-KR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맑은 고딕"/>
                <a:ea typeface="맑은 고딕"/>
                <a:cs typeface="+mn-cs"/>
              </a:rPr>
              <a:t>(</a:t>
            </a:r>
            <a:r>
              <a:rPr kumimoji="0" lang="ko-KR" alt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맑은 고딕"/>
                <a:ea typeface="맑은 고딕"/>
                <a:cs typeface="+mn-cs"/>
              </a:rPr>
              <a:t>아랍연맹</a:t>
            </a:r>
            <a:r>
              <a:rPr kumimoji="0" lang="en-US" altLang="ko-KR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맑은 고딕"/>
                <a:ea typeface="맑은 고딕"/>
                <a:cs typeface="+mn-cs"/>
              </a:rPr>
              <a:t>)</a:t>
            </a:r>
          </a:p>
          <a:p>
            <a:pPr marL="265176" marR="0" lvl="0" indent="-265176" algn="l" defTabSz="914400" rtl="0" eaLnBrk="1" fontAlgn="auto" latinLnBrk="1" hangingPunct="1">
              <a:lnSpc>
                <a:spcPct val="15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r>
              <a:rPr kumimoji="0" lang="en-US" altLang="ko-KR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맑은 고딕"/>
                <a:ea typeface="맑은 고딕"/>
                <a:cs typeface="+mn-cs"/>
              </a:rPr>
              <a:t>③ </a:t>
            </a:r>
            <a:r>
              <a:rPr kumimoji="0" lang="ko-KR" alt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맑은 고딕"/>
                <a:ea typeface="맑은 고딕"/>
                <a:cs typeface="+mn-cs"/>
              </a:rPr>
              <a:t>약 </a:t>
            </a:r>
            <a:r>
              <a:rPr kumimoji="0" lang="en-US" altLang="ko-KR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맑은 고딕"/>
                <a:ea typeface="맑은 고딕"/>
                <a:cs typeface="+mn-cs"/>
              </a:rPr>
              <a:t>2</a:t>
            </a:r>
            <a:r>
              <a:rPr kumimoji="0" lang="ko-KR" alt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맑은 고딕"/>
                <a:ea typeface="맑은 고딕"/>
                <a:cs typeface="+mn-cs"/>
              </a:rPr>
              <a:t>억</a:t>
            </a:r>
            <a:r>
              <a:rPr kumimoji="0" lang="en-US" altLang="ko-KR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맑은 고딕"/>
                <a:ea typeface="맑은 고딕"/>
                <a:cs typeface="+mn-cs"/>
              </a:rPr>
              <a:t>5</a:t>
            </a:r>
            <a:r>
              <a:rPr kumimoji="0" lang="ko-KR" alt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맑은 고딕"/>
                <a:ea typeface="맑은 고딕"/>
                <a:cs typeface="+mn-cs"/>
              </a:rPr>
              <a:t>천∼</a:t>
            </a:r>
            <a:r>
              <a:rPr kumimoji="0" lang="en-US" altLang="ko-KR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맑은 고딕"/>
                <a:ea typeface="맑은 고딕"/>
                <a:cs typeface="+mn-cs"/>
              </a:rPr>
              <a:t>3</a:t>
            </a:r>
            <a:r>
              <a:rPr kumimoji="0" lang="ko-KR" alt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맑은 고딕"/>
                <a:ea typeface="맑은 고딕"/>
                <a:cs typeface="+mn-cs"/>
              </a:rPr>
              <a:t>억</a:t>
            </a:r>
            <a:endParaRPr kumimoji="0" lang="en-US" altLang="ko-KR" sz="28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맑은 고딕"/>
              <a:ea typeface="맑은 고딕"/>
              <a:cs typeface="+mn-cs"/>
            </a:endParaRPr>
          </a:p>
          <a:p>
            <a:pPr marL="265176" marR="0" lvl="0" indent="-265176" algn="l" defTabSz="914400" rtl="0" eaLnBrk="1" fontAlgn="auto" latinLnBrk="1" hangingPunct="1">
              <a:lnSpc>
                <a:spcPct val="15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endParaRPr kumimoji="0" lang="ko-KR" altLang="en-US" sz="32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5" name="Picture 4" descr="arabma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1644836" y="3041618"/>
            <a:ext cx="5904656" cy="3284387"/>
          </a:xfrm>
          <a:prstGeom prst="rect">
            <a:avLst/>
          </a:prstGeom>
          <a:noFill/>
          <a:ln w="25400">
            <a:solidFill>
              <a:srgbClr val="FFCC99"/>
            </a:solidFill>
          </a:ln>
        </p:spPr>
      </p:pic>
      <p:sp>
        <p:nvSpPr>
          <p:cNvPr id="6" name="날짜 개체 틀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ko-KR" smtClean="0"/>
              <a:t>2013-10-12</a:t>
            </a:r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C26F00-7078-4601-8016-0E43D5AE7F21}" type="slidenum">
              <a:rPr lang="ko-KR" altLang="en-US" smtClean="0"/>
              <a:pPr/>
              <a:t>11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ko-KR" altLang="en-US" smtClean="0"/>
              <a:t>동서비교문학회</a:t>
            </a:r>
            <a:r>
              <a:rPr lang="en-US" altLang="ko-KR" smtClean="0"/>
              <a:t>/</a:t>
            </a:r>
            <a:r>
              <a:rPr lang="ko-KR" altLang="en-US" smtClean="0"/>
              <a:t>세계문학콜로키움</a:t>
            </a:r>
            <a:endParaRPr lang="ko-KR" altLang="en-US"/>
          </a:p>
        </p:txBody>
      </p:sp>
      <p:cxnSp>
        <p:nvCxnSpPr>
          <p:cNvPr id="10" name="직선 연결선 9"/>
          <p:cNvCxnSpPr/>
          <p:nvPr/>
        </p:nvCxnSpPr>
        <p:spPr>
          <a:xfrm>
            <a:off x="1943542" y="4483520"/>
            <a:ext cx="642942" cy="1588"/>
          </a:xfrm>
          <a:prstGeom prst="line">
            <a:avLst/>
          </a:prstGeom>
          <a:ln w="28575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1" name="직선 연결선 10"/>
          <p:cNvCxnSpPr/>
          <p:nvPr/>
        </p:nvCxnSpPr>
        <p:spPr>
          <a:xfrm>
            <a:off x="6929454" y="6215082"/>
            <a:ext cx="642942" cy="1588"/>
          </a:xfrm>
          <a:prstGeom prst="line">
            <a:avLst/>
          </a:prstGeom>
          <a:ln w="28575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2" name="직선 연결선 11"/>
          <p:cNvCxnSpPr/>
          <p:nvPr/>
        </p:nvCxnSpPr>
        <p:spPr>
          <a:xfrm>
            <a:off x="6715140" y="5786454"/>
            <a:ext cx="642942" cy="1588"/>
          </a:xfrm>
          <a:prstGeom prst="line">
            <a:avLst/>
          </a:prstGeom>
          <a:ln w="28575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3" name="직선 연결선 12"/>
          <p:cNvCxnSpPr/>
          <p:nvPr/>
        </p:nvCxnSpPr>
        <p:spPr>
          <a:xfrm>
            <a:off x="5843136" y="5628830"/>
            <a:ext cx="571504" cy="1588"/>
          </a:xfrm>
          <a:prstGeom prst="line">
            <a:avLst/>
          </a:prstGeom>
          <a:ln w="28575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5" name="직선 연결선 14"/>
          <p:cNvCxnSpPr/>
          <p:nvPr/>
        </p:nvCxnSpPr>
        <p:spPr>
          <a:xfrm>
            <a:off x="5542636" y="4941644"/>
            <a:ext cx="642942" cy="1588"/>
          </a:xfrm>
          <a:prstGeom prst="line">
            <a:avLst/>
          </a:prstGeom>
          <a:ln w="28575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32632843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1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1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6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52 0.05787 L -0.00052 0.54074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4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텍스트 개체 틀 2"/>
          <p:cNvSpPr txBox="1">
            <a:spLocks/>
          </p:cNvSpPr>
          <p:nvPr/>
        </p:nvSpPr>
        <p:spPr>
          <a:xfrm>
            <a:off x="395536" y="404664"/>
            <a:ext cx="8307456" cy="2448272"/>
          </a:xfrm>
          <a:prstGeom prst="rect">
            <a:avLst/>
          </a:prstGeom>
          <a:solidFill>
            <a:schemeClr val="tx1"/>
          </a:solidFill>
        </p:spPr>
        <p:txBody>
          <a:bodyPr>
            <a:normAutofit/>
          </a:bodyPr>
          <a:lstStyle/>
          <a:p>
            <a:pPr marL="265176" lvl="0" indent="-265176">
              <a:lnSpc>
                <a:spcPct val="150000"/>
              </a:lnSpc>
              <a:spcBef>
                <a:spcPts val="250"/>
              </a:spcBef>
              <a:buClr>
                <a:schemeClr val="accent1"/>
              </a:buClr>
              <a:buSzPct val="80000"/>
              <a:buFont typeface="Wingdings 2"/>
              <a:buChar char=""/>
            </a:pPr>
            <a:r>
              <a:rPr lang="en-US" altLang="ko-KR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맑은 고딕"/>
                <a:ea typeface="맑은 고딕"/>
              </a:rPr>
              <a:t>The Middle </a:t>
            </a:r>
            <a:r>
              <a:rPr lang="en-US" altLang="ko-KR" sz="3200" b="1" dirty="0" smtClean="0">
                <a:solidFill>
                  <a:schemeClr val="bg1"/>
                </a:solidFill>
                <a:latin typeface="맑은 고딕"/>
                <a:ea typeface="맑은 고딕"/>
              </a:rPr>
              <a:t>East</a:t>
            </a:r>
            <a:endParaRPr kumimoji="0" lang="en-US" altLang="ko-KR" sz="3200" b="1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uLnTx/>
              <a:uFillTx/>
              <a:latin typeface="맑은 고딕"/>
              <a:ea typeface="맑은 고딕"/>
              <a:cs typeface="+mn-cs"/>
            </a:endParaRPr>
          </a:p>
          <a:p>
            <a:pPr marL="265176" lvl="0" indent="-265176">
              <a:lnSpc>
                <a:spcPct val="150000"/>
              </a:lnSpc>
              <a:spcBef>
                <a:spcPts val="250"/>
              </a:spcBef>
              <a:buClr>
                <a:schemeClr val="accent1"/>
              </a:buClr>
              <a:buSzPct val="80000"/>
              <a:buFont typeface="Wingdings 2"/>
              <a:buChar char=""/>
            </a:pPr>
            <a:r>
              <a:rPr lang="en-US" altLang="ko-KR" sz="3200" b="1" dirty="0" smtClean="0">
                <a:solidFill>
                  <a:schemeClr val="bg1"/>
                </a:solidFill>
                <a:latin typeface="맑은 고딕"/>
                <a:ea typeface="맑은 고딕"/>
              </a:rPr>
              <a:t>Arab </a:t>
            </a:r>
          </a:p>
          <a:p>
            <a:pPr marL="265176" lvl="0" indent="-265176">
              <a:lnSpc>
                <a:spcPct val="150000"/>
              </a:lnSpc>
              <a:spcBef>
                <a:spcPts val="250"/>
              </a:spcBef>
              <a:buClr>
                <a:schemeClr val="accent1"/>
              </a:buClr>
              <a:buSzPct val="80000"/>
              <a:buFont typeface="Wingdings 2"/>
              <a:buChar char=""/>
            </a:pPr>
            <a:r>
              <a:rPr kumimoji="0" lang="en-US" altLang="ko-KR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맑은 고딕"/>
                <a:ea typeface="맑은 고딕"/>
                <a:cs typeface="+mn-cs"/>
              </a:rPr>
              <a:t>Islam</a:t>
            </a:r>
            <a:endParaRPr kumimoji="0" lang="ko-KR" altLang="en-US" sz="32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텍스트 개체 틀 2"/>
          <p:cNvSpPr txBox="1">
            <a:spLocks/>
          </p:cNvSpPr>
          <p:nvPr/>
        </p:nvSpPr>
        <p:spPr>
          <a:xfrm>
            <a:off x="432480" y="2996952"/>
            <a:ext cx="8290156" cy="3096344"/>
          </a:xfrm>
          <a:prstGeom prst="rect">
            <a:avLst/>
          </a:prstGeom>
          <a:noFill/>
        </p:spPr>
        <p:txBody>
          <a:bodyPr>
            <a:normAutofit/>
          </a:bodyPr>
          <a:lstStyle/>
          <a:p>
            <a:pPr marL="265176" marR="0" lvl="0" indent="-265176" algn="l" defTabSz="914400" rtl="0" eaLnBrk="1" fontAlgn="auto" latinLnBrk="1" hangingPunct="1">
              <a:lnSpc>
                <a:spcPct val="15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r>
              <a:rPr kumimoji="0" lang="ko-KR" alt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맑은 고딕"/>
                <a:ea typeface="맑은 고딕"/>
                <a:cs typeface="+mn-cs"/>
              </a:rPr>
              <a:t>① 종교</a:t>
            </a:r>
            <a:r>
              <a:rPr lang="ko-KR" altLang="en-US" sz="2800" b="1" noProof="0" dirty="0" smtClean="0">
                <a:latin typeface="맑은 고딕"/>
                <a:ea typeface="맑은 고딕"/>
              </a:rPr>
              <a:t>적 분류</a:t>
            </a:r>
            <a:endParaRPr kumimoji="0" lang="en-US" altLang="ko-KR" sz="28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맑은 고딕"/>
              <a:ea typeface="맑은 고딕"/>
              <a:cs typeface="+mn-cs"/>
            </a:endParaRPr>
          </a:p>
          <a:p>
            <a:pPr marL="265176" marR="0" lvl="0" indent="-265176" algn="l" defTabSz="914400" rtl="0" eaLnBrk="1" fontAlgn="auto" latinLnBrk="1" hangingPunct="1">
              <a:lnSpc>
                <a:spcPct val="15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r>
              <a:rPr kumimoji="0" lang="en-US" altLang="ko-KR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맑은 고딕"/>
                <a:ea typeface="맑은 고딕"/>
                <a:cs typeface="+mn-cs"/>
              </a:rPr>
              <a:t>② 56</a:t>
            </a:r>
            <a:r>
              <a:rPr kumimoji="0" lang="ko-KR" alt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맑은 고딕"/>
                <a:ea typeface="맑은 고딕"/>
                <a:cs typeface="+mn-cs"/>
              </a:rPr>
              <a:t>개국 </a:t>
            </a:r>
            <a:r>
              <a:rPr kumimoji="0" lang="en-US" altLang="ko-KR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맑은 고딕"/>
                <a:ea typeface="맑은 고딕"/>
                <a:cs typeface="+mn-cs"/>
              </a:rPr>
              <a:t>(</a:t>
            </a:r>
            <a:r>
              <a:rPr kumimoji="0" lang="ko-KR" alt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맑은 고딕"/>
                <a:ea typeface="맑은 고딕"/>
                <a:cs typeface="+mn-cs"/>
              </a:rPr>
              <a:t>중앙 및 동남아시아</a:t>
            </a:r>
            <a:r>
              <a:rPr kumimoji="0" lang="en-US" altLang="ko-KR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맑은 고딕"/>
                <a:ea typeface="맑은 고딕"/>
                <a:cs typeface="+mn-cs"/>
              </a:rPr>
              <a:t>)</a:t>
            </a:r>
          </a:p>
          <a:p>
            <a:pPr marL="265176" marR="0" lvl="0" indent="-265176" algn="l" defTabSz="914400" rtl="0" eaLnBrk="1" fontAlgn="auto" latinLnBrk="1" hangingPunct="1">
              <a:lnSpc>
                <a:spcPct val="15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r>
              <a:rPr kumimoji="0" lang="en-US" altLang="ko-KR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맑은 고딕"/>
                <a:ea typeface="맑은 고딕"/>
                <a:cs typeface="+mn-cs"/>
              </a:rPr>
              <a:t>③ </a:t>
            </a:r>
            <a:r>
              <a:rPr kumimoji="0" lang="ko-KR" alt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맑은 고딕"/>
                <a:ea typeface="맑은 고딕"/>
                <a:cs typeface="+mn-cs"/>
              </a:rPr>
              <a:t>약 </a:t>
            </a:r>
            <a:r>
              <a:rPr kumimoji="0" lang="en-US" altLang="ko-KR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맑은 고딕"/>
                <a:ea typeface="맑은 고딕"/>
                <a:cs typeface="+mn-cs"/>
              </a:rPr>
              <a:t>13</a:t>
            </a:r>
            <a:r>
              <a:rPr kumimoji="0" lang="ko-KR" alt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맑은 고딕"/>
                <a:ea typeface="맑은 고딕"/>
                <a:cs typeface="+mn-cs"/>
              </a:rPr>
              <a:t>억</a:t>
            </a:r>
            <a:endParaRPr kumimoji="0" lang="en-US" altLang="ko-KR" sz="28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맑은 고딕"/>
              <a:ea typeface="맑은 고딕"/>
              <a:cs typeface="+mn-cs"/>
            </a:endParaRPr>
          </a:p>
          <a:p>
            <a:pPr marL="265176" marR="0" lvl="0" indent="-265176" algn="l" defTabSz="914400" rtl="0" eaLnBrk="1" fontAlgn="auto" latinLnBrk="1" hangingPunct="1">
              <a:lnSpc>
                <a:spcPct val="15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endParaRPr kumimoji="0" lang="ko-KR" altLang="en-US" sz="32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5" name="Picture 4" descr="muslim_distribution"/>
          <p:cNvPicPr>
            <a:picLocks noChangeAspect="1" noChangeArrowheads="1"/>
          </p:cNvPicPr>
          <p:nvPr/>
        </p:nvPicPr>
        <p:blipFill>
          <a:blip r:embed="rId2" cstate="print">
            <a:lum bright="-18000" contrast="48000"/>
          </a:blip>
          <a:srcRect/>
          <a:stretch>
            <a:fillRect/>
          </a:stretch>
        </p:blipFill>
        <p:spPr>
          <a:xfrm>
            <a:off x="1907704" y="2996952"/>
            <a:ext cx="5543550" cy="3140075"/>
          </a:xfrm>
          <a:prstGeom prst="rect">
            <a:avLst/>
          </a:prstGeom>
          <a:noFill/>
          <a:ln w="25400">
            <a:solidFill>
              <a:srgbClr val="0000FF"/>
            </a:solidFill>
          </a:ln>
        </p:spPr>
      </p:pic>
      <p:sp>
        <p:nvSpPr>
          <p:cNvPr id="6" name="날짜 개체 틀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ko-KR" smtClean="0"/>
              <a:t>2013-10-12</a:t>
            </a:r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C26F00-7078-4601-8016-0E43D5AE7F21}" type="slidenum">
              <a:rPr lang="ko-KR" altLang="en-US" smtClean="0"/>
              <a:pPr/>
              <a:t>12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ko-KR" altLang="en-US" smtClean="0"/>
              <a:t>동서비교문학회</a:t>
            </a:r>
            <a:r>
              <a:rPr lang="en-US" altLang="ko-KR" smtClean="0"/>
              <a:t>/</a:t>
            </a:r>
            <a:r>
              <a:rPr lang="ko-KR" altLang="en-US" smtClean="0"/>
              <a:t>세계문학콜로키움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98933928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1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1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8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-1.48148E-6 L -0.00052 0.53033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6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 txBox="1">
            <a:spLocks/>
          </p:cNvSpPr>
          <p:nvPr/>
        </p:nvSpPr>
        <p:spPr>
          <a:xfrm>
            <a:off x="395536" y="404664"/>
            <a:ext cx="8307456" cy="1008112"/>
          </a:xfrm>
          <a:prstGeom prst="rect">
            <a:avLst/>
          </a:prstGeom>
          <a:solidFill>
            <a:schemeClr val="tx1"/>
          </a:solidFill>
        </p:spPr>
        <p:txBody>
          <a:bodyPr>
            <a:normAutofit/>
          </a:bodyPr>
          <a:lstStyle/>
          <a:p>
            <a:pPr marL="265176" lvl="0" indent="-265176">
              <a:lnSpc>
                <a:spcPct val="150000"/>
              </a:lnSpc>
              <a:spcBef>
                <a:spcPts val="250"/>
              </a:spcBef>
              <a:buClr>
                <a:schemeClr val="accent1"/>
              </a:buClr>
              <a:buSzPct val="80000"/>
              <a:buFont typeface="Wingdings 2"/>
              <a:buChar char=""/>
            </a:pPr>
            <a:r>
              <a:rPr lang="ko-KR" altLang="en-US" sz="3200" b="1" noProof="0" dirty="0" smtClean="0">
                <a:solidFill>
                  <a:schemeClr val="bg1"/>
                </a:solidFill>
                <a:latin typeface="맑은 고딕"/>
                <a:ea typeface="맑은 고딕"/>
              </a:rPr>
              <a:t>용어 개념과 국가 분포</a:t>
            </a:r>
            <a:endParaRPr kumimoji="0" lang="en-US" altLang="ko-KR" sz="3200" b="1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맑은 고딕"/>
              <a:ea typeface="맑은 고딕"/>
              <a:cs typeface="+mn-cs"/>
            </a:endParaRP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ko-KR" smtClean="0"/>
              <a:t>2013-10-12</a:t>
            </a:r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C26F00-7078-4601-8016-0E43D5AE7F21}" type="slidenum">
              <a:rPr lang="ko-KR" altLang="en-US" smtClean="0"/>
              <a:pPr/>
              <a:t>13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ko-KR" altLang="en-US" smtClean="0"/>
              <a:t>동서비교문학회</a:t>
            </a:r>
            <a:r>
              <a:rPr lang="en-US" altLang="ko-KR" smtClean="0"/>
              <a:t>/</a:t>
            </a:r>
            <a:r>
              <a:rPr lang="ko-KR" altLang="en-US" smtClean="0"/>
              <a:t>세계문학콜로키움</a:t>
            </a:r>
            <a:endParaRPr lang="ko-KR" altLang="en-US"/>
          </a:p>
        </p:txBody>
      </p:sp>
      <p:sp>
        <p:nvSpPr>
          <p:cNvPr id="15" name="직사각형 14"/>
          <p:cNvSpPr/>
          <p:nvPr/>
        </p:nvSpPr>
        <p:spPr>
          <a:xfrm>
            <a:off x="1444694" y="1988840"/>
            <a:ext cx="6408712" cy="322947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aphicFrame>
        <p:nvGraphicFramePr>
          <p:cNvPr id="16" name="다이어그램 15"/>
          <p:cNvGraphicFramePr/>
          <p:nvPr/>
        </p:nvGraphicFramePr>
        <p:xfrm>
          <a:off x="2728256" y="2754160"/>
          <a:ext cx="3672408" cy="18722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8" name="TextBox 17"/>
          <p:cNvSpPr txBox="1"/>
          <p:nvPr/>
        </p:nvSpPr>
        <p:spPr>
          <a:xfrm>
            <a:off x="2806956" y="2001423"/>
            <a:ext cx="3600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US" altLang="ko-KR" sz="3000" dirty="0" smtClean="0"/>
              <a:t>The Middle East</a:t>
            </a:r>
            <a:endParaRPr lang="ko-KR" altLang="en-US" sz="3000" dirty="0" smtClean="0"/>
          </a:p>
          <a:p>
            <a:endParaRPr lang="ko-KR" alt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1979712" y="4221088"/>
            <a:ext cx="9361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000" dirty="0" smtClean="0">
                <a:solidFill>
                  <a:srgbClr val="C00000"/>
                </a:solidFill>
                <a:latin typeface="휴먼편지체" pitchFamily="18" charset="-127"/>
                <a:ea typeface="휴먼편지체" pitchFamily="18" charset="-127"/>
              </a:rPr>
              <a:t>Israel</a:t>
            </a:r>
            <a:endParaRPr lang="ko-KR" altLang="en-US" sz="2000" dirty="0">
              <a:solidFill>
                <a:srgbClr val="C00000"/>
              </a:solidFill>
              <a:latin typeface="휴먼편지체" pitchFamily="18" charset="-127"/>
              <a:ea typeface="휴먼편지체" pitchFamily="18" charset="-127"/>
            </a:endParaRPr>
          </a:p>
        </p:txBody>
      </p:sp>
      <p:sp>
        <p:nvSpPr>
          <p:cNvPr id="23" name="설명선 2 22"/>
          <p:cNvSpPr/>
          <p:nvPr/>
        </p:nvSpPr>
        <p:spPr>
          <a:xfrm>
            <a:off x="6295998" y="2780928"/>
            <a:ext cx="1296144" cy="936104"/>
          </a:xfrm>
          <a:prstGeom prst="borderCallout2">
            <a:avLst>
              <a:gd name="adj1" fmla="val 52473"/>
              <a:gd name="adj2" fmla="val -1172"/>
              <a:gd name="adj3" fmla="val 54072"/>
              <a:gd name="adj4" fmla="val -33950"/>
              <a:gd name="adj5" fmla="val 74125"/>
              <a:gd name="adj6" fmla="val -5431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4" name="TextBox 23"/>
          <p:cNvSpPr txBox="1"/>
          <p:nvPr/>
        </p:nvSpPr>
        <p:spPr>
          <a:xfrm>
            <a:off x="6300994" y="2785122"/>
            <a:ext cx="1273570" cy="92333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ko-KR" dirty="0" smtClean="0">
                <a:solidFill>
                  <a:srgbClr val="C00000"/>
                </a:solidFill>
                <a:latin typeface="휴먼편지체" pitchFamily="18" charset="-127"/>
                <a:ea typeface="휴먼편지체" pitchFamily="18" charset="-127"/>
              </a:rPr>
              <a:t>Iran Turkey</a:t>
            </a:r>
          </a:p>
          <a:p>
            <a:r>
              <a:rPr lang="en-US" altLang="ko-KR" dirty="0" err="1" smtClean="0">
                <a:solidFill>
                  <a:srgbClr val="C00000"/>
                </a:solidFill>
                <a:latin typeface="휴먼편지체" pitchFamily="18" charset="-127"/>
                <a:ea typeface="휴먼편지체" pitchFamily="18" charset="-127"/>
              </a:rPr>
              <a:t>Afganistan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508126927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 txBox="1">
            <a:spLocks/>
          </p:cNvSpPr>
          <p:nvPr/>
        </p:nvSpPr>
        <p:spPr>
          <a:xfrm>
            <a:off x="395536" y="404664"/>
            <a:ext cx="8307456" cy="1008112"/>
          </a:xfrm>
          <a:prstGeom prst="rect">
            <a:avLst/>
          </a:prstGeom>
          <a:solidFill>
            <a:schemeClr val="tx1"/>
          </a:solidFill>
        </p:spPr>
        <p:txBody>
          <a:bodyPr>
            <a:normAutofit/>
          </a:bodyPr>
          <a:lstStyle/>
          <a:p>
            <a:pPr marL="265176" lvl="0" indent="-265176">
              <a:lnSpc>
                <a:spcPct val="150000"/>
              </a:lnSpc>
              <a:spcBef>
                <a:spcPts val="250"/>
              </a:spcBef>
              <a:buClr>
                <a:schemeClr val="accent1"/>
              </a:buClr>
              <a:buSzPct val="80000"/>
              <a:buFont typeface="Wingdings 2"/>
              <a:buChar char=""/>
            </a:pPr>
            <a:r>
              <a:rPr lang="en-US" altLang="ko-KR" sz="3200" b="1" noProof="0" dirty="0" smtClean="0">
                <a:solidFill>
                  <a:schemeClr val="bg1"/>
                </a:solidFill>
                <a:latin typeface="맑은 고딕"/>
                <a:ea typeface="맑은 고딕"/>
              </a:rPr>
              <a:t>‘</a:t>
            </a:r>
            <a:r>
              <a:rPr lang="ko-KR" altLang="en-US" sz="3200" b="1" noProof="0" dirty="0" smtClean="0">
                <a:solidFill>
                  <a:schemeClr val="bg1"/>
                </a:solidFill>
                <a:latin typeface="맑은 고딕"/>
                <a:ea typeface="맑은 고딕"/>
              </a:rPr>
              <a:t>아랍문화</a:t>
            </a:r>
            <a:r>
              <a:rPr lang="en-US" altLang="ko-KR" sz="3200" b="1" noProof="0" dirty="0" smtClean="0">
                <a:solidFill>
                  <a:schemeClr val="bg1"/>
                </a:solidFill>
                <a:latin typeface="맑은 고딕"/>
                <a:ea typeface="맑은 고딕"/>
              </a:rPr>
              <a:t>’</a:t>
            </a:r>
            <a:r>
              <a:rPr lang="ko-KR" altLang="en-US" sz="3200" b="1" noProof="0" dirty="0" smtClean="0">
                <a:solidFill>
                  <a:schemeClr val="bg1"/>
                </a:solidFill>
                <a:latin typeface="맑은 고딕"/>
                <a:ea typeface="맑은 고딕"/>
              </a:rPr>
              <a:t> 와 </a:t>
            </a:r>
            <a:r>
              <a:rPr lang="en-US" altLang="ko-KR" sz="3200" b="1" noProof="0" dirty="0" smtClean="0">
                <a:solidFill>
                  <a:schemeClr val="bg1"/>
                </a:solidFill>
                <a:latin typeface="맑은 고딕"/>
                <a:ea typeface="맑은 고딕"/>
              </a:rPr>
              <a:t>‘</a:t>
            </a:r>
            <a:r>
              <a:rPr lang="ko-KR" altLang="en-US" sz="3200" b="1" noProof="0" dirty="0" smtClean="0">
                <a:solidFill>
                  <a:schemeClr val="bg1"/>
                </a:solidFill>
                <a:latin typeface="맑은 고딕"/>
                <a:ea typeface="맑은 고딕"/>
              </a:rPr>
              <a:t>이슬람 문화</a:t>
            </a:r>
            <a:r>
              <a:rPr lang="en-US" altLang="ko-KR" sz="3200" b="1" noProof="0" dirty="0" smtClean="0">
                <a:solidFill>
                  <a:schemeClr val="bg1"/>
                </a:solidFill>
                <a:latin typeface="맑은 고딕"/>
                <a:ea typeface="맑은 고딕"/>
              </a:rPr>
              <a:t>’</a:t>
            </a:r>
            <a:endParaRPr kumimoji="0" lang="en-US" altLang="ko-KR" sz="3200" b="1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맑은 고딕"/>
              <a:ea typeface="맑은 고딕"/>
              <a:cs typeface="+mn-cs"/>
            </a:endParaRP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ko-KR" smtClean="0"/>
              <a:t>2013-10-12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ko-KR" altLang="en-US" smtClean="0"/>
              <a:t>동서비교문학회</a:t>
            </a:r>
            <a:r>
              <a:rPr lang="en-US" altLang="ko-KR" smtClean="0"/>
              <a:t>/</a:t>
            </a:r>
            <a:r>
              <a:rPr lang="ko-KR" altLang="en-US" smtClean="0"/>
              <a:t>세계문학콜로키움</a:t>
            </a:r>
            <a:endParaRPr lang="ko-KR" altLang="en-US"/>
          </a:p>
        </p:txBody>
      </p:sp>
      <p:graphicFrame>
        <p:nvGraphicFramePr>
          <p:cNvPr id="17" name="다이어그램 16"/>
          <p:cNvGraphicFramePr/>
          <p:nvPr/>
        </p:nvGraphicFramePr>
        <p:xfrm>
          <a:off x="1722642" y="2111084"/>
          <a:ext cx="5568280" cy="352989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C26F00-7078-4601-8016-0E43D5AE7F21}" type="slidenum">
              <a:rPr lang="ko-KR" altLang="en-US" smtClean="0"/>
              <a:pPr/>
              <a:t>14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63920863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7" grpId="0">
        <p:bldAsOne/>
      </p:bldGraphic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 txBox="1">
            <a:spLocks/>
          </p:cNvSpPr>
          <p:nvPr/>
        </p:nvSpPr>
        <p:spPr>
          <a:xfrm>
            <a:off x="395536" y="404664"/>
            <a:ext cx="8307456" cy="1008112"/>
          </a:xfrm>
          <a:prstGeom prst="rect">
            <a:avLst/>
          </a:prstGeom>
          <a:solidFill>
            <a:schemeClr val="tx1"/>
          </a:solidFill>
        </p:spPr>
        <p:txBody>
          <a:bodyPr>
            <a:normAutofit/>
          </a:bodyPr>
          <a:lstStyle/>
          <a:p>
            <a:pPr marL="265176" lvl="0" indent="-265176">
              <a:lnSpc>
                <a:spcPct val="150000"/>
              </a:lnSpc>
              <a:spcBef>
                <a:spcPts val="250"/>
              </a:spcBef>
              <a:buClr>
                <a:schemeClr val="accent1"/>
              </a:buClr>
              <a:buSzPct val="80000"/>
              <a:buFont typeface="Wingdings 2"/>
              <a:buChar char=""/>
            </a:pPr>
            <a:r>
              <a:rPr kumimoji="0" lang="en-US" altLang="ko-KR" sz="3200" b="1" i="0" u="none" strike="noStrike" kern="1200" cap="none" spc="0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맑은 고딕"/>
                <a:ea typeface="맑은 고딕"/>
                <a:cs typeface="+mn-cs"/>
              </a:rPr>
              <a:t>Tapestry Culture</a:t>
            </a:r>
            <a:endParaRPr kumimoji="0" lang="en-US" altLang="ko-KR" sz="3200" b="1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맑은 고딕"/>
              <a:ea typeface="맑은 고딕"/>
              <a:cs typeface="+mn-cs"/>
            </a:endParaRP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ko-KR" smtClean="0"/>
              <a:t>2013-10-12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ko-KR" altLang="en-US" smtClean="0"/>
              <a:t>동서비교문학회</a:t>
            </a:r>
            <a:r>
              <a:rPr lang="en-US" altLang="ko-KR" smtClean="0"/>
              <a:t>/</a:t>
            </a:r>
            <a:r>
              <a:rPr lang="ko-KR" altLang="en-US" smtClean="0"/>
              <a:t>세계문학콜로키움</a:t>
            </a:r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C26F00-7078-4601-8016-0E43D5AE7F21}" type="slidenum">
              <a:rPr lang="ko-KR" altLang="en-US" smtClean="0"/>
              <a:pPr/>
              <a:t>15</a:t>
            </a:fld>
            <a:endParaRPr lang="ko-KR" altLang="en-US"/>
          </a:p>
        </p:txBody>
      </p:sp>
      <p:grpSp>
        <p:nvGrpSpPr>
          <p:cNvPr id="8" name="그룹 7"/>
          <p:cNvGrpSpPr/>
          <p:nvPr/>
        </p:nvGrpSpPr>
        <p:grpSpPr>
          <a:xfrm>
            <a:off x="1643042" y="2000240"/>
            <a:ext cx="6000760" cy="3143248"/>
            <a:chOff x="0" y="0"/>
            <a:chExt cx="9144000" cy="4866015"/>
          </a:xfrm>
        </p:grpSpPr>
        <p:pic>
          <p:nvPicPr>
            <p:cNvPr id="9" name="Picture 3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0" y="0"/>
              <a:ext cx="5076056" cy="48630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" name="Picture 5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5076056" y="0"/>
              <a:ext cx="4067944" cy="48660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  <p:extLst>
      <p:ext uri="{BB962C8B-B14F-4D97-AF65-F5344CB8AC3E}">
        <p14:creationId xmlns:p14="http://schemas.microsoft.com/office/powerpoint/2010/main" val="3199100763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3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099122">
            <a:off x="1045228" y="1544039"/>
            <a:ext cx="6762661" cy="50754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텍스트 개체 틀 2"/>
          <p:cNvSpPr txBox="1">
            <a:spLocks/>
          </p:cNvSpPr>
          <p:nvPr/>
        </p:nvSpPr>
        <p:spPr>
          <a:xfrm>
            <a:off x="395536" y="404664"/>
            <a:ext cx="8307456" cy="1008112"/>
          </a:xfrm>
          <a:prstGeom prst="rect">
            <a:avLst/>
          </a:prstGeom>
          <a:solidFill>
            <a:schemeClr val="tx1"/>
          </a:solidFill>
        </p:spPr>
        <p:txBody>
          <a:bodyPr>
            <a:normAutofit/>
          </a:bodyPr>
          <a:lstStyle/>
          <a:p>
            <a:pPr marL="265176" lvl="0" indent="-265176">
              <a:lnSpc>
                <a:spcPct val="150000"/>
              </a:lnSpc>
              <a:spcBef>
                <a:spcPts val="250"/>
              </a:spcBef>
              <a:buClr>
                <a:schemeClr val="accent1"/>
              </a:buClr>
              <a:buSzPct val="80000"/>
              <a:buFont typeface="Wingdings 2"/>
              <a:buChar char=""/>
            </a:pPr>
            <a:r>
              <a:rPr kumimoji="0" lang="en-US" altLang="ko-KR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맑은 고딕"/>
                <a:ea typeface="맑은 고딕"/>
                <a:cs typeface="+mn-cs"/>
              </a:rPr>
              <a:t>“</a:t>
            </a:r>
            <a:r>
              <a:rPr kumimoji="0" lang="ko-KR" alt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맑은 고딕"/>
                <a:ea typeface="맑은 고딕"/>
                <a:cs typeface="+mn-cs"/>
              </a:rPr>
              <a:t>문학</a:t>
            </a:r>
            <a:r>
              <a:rPr kumimoji="0" lang="en-US" altLang="ko-KR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맑은 고딕"/>
                <a:ea typeface="맑은 고딕"/>
                <a:cs typeface="+mn-cs"/>
              </a:rPr>
              <a:t>” </a:t>
            </a:r>
            <a:r>
              <a:rPr kumimoji="0" lang="ko-KR" alt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맑은 고딕"/>
                <a:ea typeface="맑은 고딕"/>
                <a:cs typeface="+mn-cs"/>
              </a:rPr>
              <a:t>용어</a:t>
            </a:r>
            <a:r>
              <a:rPr kumimoji="0" lang="ko-KR" altLang="en-US" sz="3200" b="1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맑은 고딕"/>
                <a:ea typeface="맑은 고딕"/>
                <a:cs typeface="+mn-cs"/>
              </a:rPr>
              <a:t> 정립 과정</a:t>
            </a:r>
            <a:endParaRPr kumimoji="0" lang="en-US" altLang="ko-KR" sz="3200" b="1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맑은 고딕"/>
              <a:ea typeface="맑은 고딕"/>
              <a:cs typeface="+mn-cs"/>
            </a:endParaRP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ko-KR" smtClean="0"/>
              <a:t>2013-10-12</a:t>
            </a:r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C26F00-7078-4601-8016-0E43D5AE7F21}" type="slidenum">
              <a:rPr lang="ko-KR" altLang="en-US" smtClean="0"/>
              <a:pPr/>
              <a:t>16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ko-KR" altLang="en-US" smtClean="0"/>
              <a:t>동서비교문학회</a:t>
            </a:r>
            <a:r>
              <a:rPr lang="en-US" altLang="ko-KR" smtClean="0"/>
              <a:t>/</a:t>
            </a:r>
            <a:r>
              <a:rPr lang="ko-KR" altLang="en-US" smtClean="0"/>
              <a:t>세계문학콜로키움</a:t>
            </a:r>
            <a:endParaRPr lang="ko-KR" altLang="en-US"/>
          </a:p>
        </p:txBody>
      </p:sp>
      <p:sp>
        <p:nvSpPr>
          <p:cNvPr id="8" name="내용 개체 틀 2"/>
          <p:cNvSpPr txBox="1">
            <a:spLocks/>
          </p:cNvSpPr>
          <p:nvPr/>
        </p:nvSpPr>
        <p:spPr>
          <a:xfrm>
            <a:off x="1358173" y="2269533"/>
            <a:ext cx="6062318" cy="4389120"/>
          </a:xfrm>
          <a:prstGeom prst="rect">
            <a:avLst/>
          </a:prstGeom>
        </p:spPr>
        <p:txBody>
          <a:bodyPr/>
          <a:lstStyle/>
          <a:p>
            <a:pPr marL="265176" marR="0" lvl="0" indent="-265176" algn="l" defTabSz="914400" rtl="0" eaLnBrk="1" fontAlgn="auto" latinLnBrk="1" hangingPunct="1">
              <a:lnSpc>
                <a:spcPct val="14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r>
              <a:rPr lang="en-US" altLang="ko-KR" sz="2000" noProof="0" dirty="0" smtClean="0">
                <a:latin typeface="HY강B" panose="02030600000101010101" pitchFamily="18" charset="-127"/>
                <a:ea typeface="HY강B" panose="02030600000101010101" pitchFamily="18" charset="-127"/>
              </a:rPr>
              <a:t>“</a:t>
            </a:r>
            <a:r>
              <a:rPr lang="ko-KR" altLang="en-US" sz="2000" noProof="0" dirty="0" smtClean="0">
                <a:latin typeface="HY강B" panose="02030600000101010101" pitchFamily="18" charset="-127"/>
                <a:ea typeface="HY강B" panose="02030600000101010101" pitchFamily="18" charset="-127"/>
              </a:rPr>
              <a:t>아주 최근까지만 해도</a:t>
            </a:r>
            <a:r>
              <a:rPr lang="en-US" altLang="ko-KR" sz="2000" b="1" noProof="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강B" panose="02030600000101010101" pitchFamily="18" charset="-127"/>
                <a:ea typeface="HY강B" panose="02030600000101010101" pitchFamily="18" charset="-127"/>
              </a:rPr>
              <a:t>‘</a:t>
            </a:r>
            <a:r>
              <a:rPr lang="ko-KR" altLang="en-US" sz="2000" b="1" noProof="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강B" panose="02030600000101010101" pitchFamily="18" charset="-127"/>
                <a:ea typeface="HY강B" panose="02030600000101010101" pitchFamily="18" charset="-127"/>
              </a:rPr>
              <a:t>문학</a:t>
            </a:r>
            <a:r>
              <a:rPr lang="en-US" altLang="ko-KR" sz="2000" b="1" noProof="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강B" panose="02030600000101010101" pitchFamily="18" charset="-127"/>
                <a:ea typeface="HY강B" panose="02030600000101010101" pitchFamily="18" charset="-127"/>
              </a:rPr>
              <a:t>’</a:t>
            </a:r>
            <a:r>
              <a:rPr lang="ko-KR" altLang="en-US" sz="2000" noProof="0" dirty="0" smtClean="0">
                <a:latin typeface="HY강B" panose="02030600000101010101" pitchFamily="18" charset="-127"/>
                <a:ea typeface="HY강B" panose="02030600000101010101" pitchFamily="18" charset="-127"/>
              </a:rPr>
              <a:t>이라는 개념을 하나의 단어로 표현할 수 있는 말이 아랍어나 </a:t>
            </a:r>
            <a:r>
              <a:rPr lang="ko-KR" altLang="en-US" sz="2000" noProof="0" dirty="0" err="1" smtClean="0">
                <a:latin typeface="HY강B" panose="02030600000101010101" pitchFamily="18" charset="-127"/>
                <a:ea typeface="HY강B" panose="02030600000101010101" pitchFamily="18" charset="-127"/>
              </a:rPr>
              <a:t>이슬람권의</a:t>
            </a:r>
            <a:r>
              <a:rPr lang="ko-KR" altLang="en-US" sz="2000" noProof="0" dirty="0" smtClean="0">
                <a:latin typeface="HY강B" panose="02030600000101010101" pitchFamily="18" charset="-127"/>
                <a:ea typeface="HY강B" panose="02030600000101010101" pitchFamily="18" charset="-127"/>
              </a:rPr>
              <a:t> 다른 언어들에는 존재하지 않았다</a:t>
            </a:r>
            <a:r>
              <a:rPr lang="en-US" altLang="ko-KR" sz="2000" noProof="0" dirty="0" smtClean="0">
                <a:latin typeface="HY강B" panose="02030600000101010101" pitchFamily="18" charset="-127"/>
                <a:ea typeface="HY강B" panose="02030600000101010101" pitchFamily="18" charset="-127"/>
              </a:rPr>
              <a:t>. </a:t>
            </a:r>
            <a:r>
              <a:rPr lang="ko-KR" altLang="en-US" sz="2000" noProof="0" dirty="0" smtClean="0">
                <a:latin typeface="HY강B" panose="02030600000101010101" pitchFamily="18" charset="-127"/>
                <a:ea typeface="HY강B" panose="02030600000101010101" pitchFamily="18" charset="-127"/>
              </a:rPr>
              <a:t>단지 문학이라는 개념의 일부분을 전달할 수 있는 그럴듯한 여러 단어들이 있었던 셈이다</a:t>
            </a:r>
            <a:r>
              <a:rPr lang="en-US" altLang="ko-KR" sz="2000" noProof="0" dirty="0" smtClean="0">
                <a:latin typeface="HY강B" panose="02030600000101010101" pitchFamily="18" charset="-127"/>
                <a:ea typeface="HY강B" panose="02030600000101010101" pitchFamily="18" charset="-127"/>
              </a:rPr>
              <a:t>.”</a:t>
            </a:r>
          </a:p>
          <a:p>
            <a:pPr marR="0" lvl="0" algn="l" defTabSz="914400" rtl="0" eaLnBrk="1" fontAlgn="auto" latinLnBrk="1" hangingPunct="1">
              <a:lnSpc>
                <a:spcPct val="14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endParaRPr lang="en-US" altLang="ko-KR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강B" panose="02030600000101010101" pitchFamily="18" charset="-127"/>
              <a:ea typeface="HY강B" panose="02030600000101010101" pitchFamily="18" charset="-127"/>
            </a:endParaRPr>
          </a:p>
          <a:p>
            <a:pPr marR="0" lvl="0" algn="r" defTabSz="914400" rtl="0" eaLnBrk="1" fontAlgn="auto" latinLnBrk="1" hangingPunct="1">
              <a:lnSpc>
                <a:spcPct val="14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r>
              <a:rPr lang="en-US" altLang="ko-KR" sz="1600" b="1" noProof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강B" panose="02030600000101010101" pitchFamily="18" charset="-127"/>
                <a:ea typeface="HY강B" panose="02030600000101010101" pitchFamily="18" charset="-127"/>
              </a:rPr>
              <a:t>“</a:t>
            </a:r>
            <a:r>
              <a:rPr lang="ko-KR" altLang="en-US" sz="1600" b="1" noProof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강B" panose="02030600000101010101" pitchFamily="18" charset="-127"/>
                <a:ea typeface="HY강B" panose="02030600000101010101" pitchFamily="18" charset="-127"/>
              </a:rPr>
              <a:t>이슬람문명사</a:t>
            </a:r>
            <a:r>
              <a:rPr lang="en-US" altLang="ko-KR" sz="1600" b="1" noProof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강B" panose="02030600000101010101" pitchFamily="18" charset="-127"/>
                <a:ea typeface="HY강B" panose="02030600000101010101" pitchFamily="18" charset="-127"/>
              </a:rPr>
              <a:t>”(</a:t>
            </a:r>
            <a:r>
              <a:rPr lang="ko-KR" altLang="en-US" sz="1400" b="1" noProof="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강B" panose="02030600000101010101" pitchFamily="18" charset="-127"/>
                <a:ea typeface="HY강B" panose="02030600000101010101" pitchFamily="18" charset="-127"/>
              </a:rPr>
              <a:t>버나드</a:t>
            </a:r>
            <a:r>
              <a:rPr lang="ko-KR" altLang="en-US" sz="1400" b="1" noProof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강B" panose="02030600000101010101" pitchFamily="18" charset="-127"/>
                <a:ea typeface="HY강B" panose="02030600000101010101" pitchFamily="18" charset="-127"/>
              </a:rPr>
              <a:t> </a:t>
            </a:r>
            <a:r>
              <a:rPr lang="ko-KR" altLang="en-US" sz="1400" b="1" noProof="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강B" panose="02030600000101010101" pitchFamily="18" charset="-127"/>
                <a:ea typeface="HY강B" panose="02030600000101010101" pitchFamily="18" charset="-127"/>
              </a:rPr>
              <a:t>루이스</a:t>
            </a:r>
            <a:r>
              <a:rPr lang="ko-KR" altLang="en-US" sz="1400" b="1" noProof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강B" panose="02030600000101010101" pitchFamily="18" charset="-127"/>
                <a:ea typeface="HY강B" panose="02030600000101010101" pitchFamily="18" charset="-127"/>
              </a:rPr>
              <a:t> 엮음</a:t>
            </a:r>
            <a:r>
              <a:rPr lang="en-US" altLang="ko-KR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강B" panose="02030600000101010101" pitchFamily="18" charset="-127"/>
                <a:ea typeface="HY강B" panose="02030600000101010101" pitchFamily="18" charset="-127"/>
              </a:rPr>
              <a:t>, </a:t>
            </a:r>
            <a:r>
              <a:rPr lang="ko-KR" altLang="en-US" sz="1400" b="1" noProof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강B" panose="02030600000101010101" pitchFamily="18" charset="-127"/>
                <a:ea typeface="HY강B" panose="02030600000101010101" pitchFamily="18" charset="-127"/>
              </a:rPr>
              <a:t>강호동 옮김</a:t>
            </a:r>
            <a:r>
              <a:rPr lang="en-US" altLang="ko-KR" sz="1400" b="1" noProof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강B" panose="02030600000101010101" pitchFamily="18" charset="-127"/>
                <a:ea typeface="HY강B" panose="02030600000101010101" pitchFamily="18" charset="-127"/>
              </a:rPr>
              <a:t>)</a:t>
            </a:r>
            <a:endParaRPr lang="en-US" altLang="ko-KR" sz="1400" b="1" noProof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궁서체" pitchFamily="17" charset="-127"/>
              <a:ea typeface="궁서체" pitchFamily="17" charset="-127"/>
            </a:endParaRPr>
          </a:p>
          <a:p>
            <a:pPr marL="265176" marR="0" lvl="0" indent="-265176" algn="l" defTabSz="914400" rtl="0" eaLnBrk="1" fontAlgn="auto" latinLnBrk="1" hangingPunct="1">
              <a:lnSpc>
                <a:spcPct val="10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endParaRPr lang="en-US" altLang="ko-KR" sz="2000" b="1" noProof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궁서체" pitchFamily="17" charset="-127"/>
              <a:ea typeface="궁서체" pitchFamily="17" charset="-127"/>
            </a:endParaRPr>
          </a:p>
          <a:p>
            <a:pPr marL="265176" marR="0" lvl="0" indent="-265176" algn="l" defTabSz="914400" rtl="0" eaLnBrk="1" fontAlgn="auto" latinLnBrk="1" hangingPunct="1">
              <a:lnSpc>
                <a:spcPct val="10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endParaRPr kumimoji="0" lang="en-US" altLang="ko-KR" sz="20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궁서체" pitchFamily="17" charset="-127"/>
              <a:ea typeface="궁서체" pitchFamily="17" charset="-127"/>
              <a:cs typeface="+mn-cs"/>
            </a:endParaRPr>
          </a:p>
          <a:p>
            <a:pPr marL="265176" marR="0" lvl="0" indent="-265176" algn="l" defTabSz="914400" rtl="0" eaLnBrk="1" fontAlgn="auto" latinLnBrk="1" hangingPunct="1">
              <a:lnSpc>
                <a:spcPct val="10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endParaRPr kumimoji="0" lang="ko-KR" altLang="en-US" sz="2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궁서체" pitchFamily="17" charset="-127"/>
              <a:ea typeface="궁서체" pitchFamily="17" charset="-127"/>
              <a:cs typeface="+mn-cs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3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099122">
            <a:off x="1045228" y="1544039"/>
            <a:ext cx="6762661" cy="50754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텍스트 개체 틀 2"/>
          <p:cNvSpPr txBox="1">
            <a:spLocks/>
          </p:cNvSpPr>
          <p:nvPr/>
        </p:nvSpPr>
        <p:spPr>
          <a:xfrm>
            <a:off x="395536" y="404664"/>
            <a:ext cx="8307456" cy="1008112"/>
          </a:xfrm>
          <a:prstGeom prst="rect">
            <a:avLst/>
          </a:prstGeom>
          <a:solidFill>
            <a:schemeClr val="tx1"/>
          </a:solidFill>
        </p:spPr>
        <p:txBody>
          <a:bodyPr>
            <a:normAutofit/>
          </a:bodyPr>
          <a:lstStyle/>
          <a:p>
            <a:pPr marL="265176" lvl="0" indent="-265176">
              <a:lnSpc>
                <a:spcPct val="150000"/>
              </a:lnSpc>
              <a:spcBef>
                <a:spcPts val="250"/>
              </a:spcBef>
              <a:buClr>
                <a:schemeClr val="accent1"/>
              </a:buClr>
              <a:buSzPct val="80000"/>
              <a:buFont typeface="Wingdings 2"/>
              <a:buChar char=""/>
            </a:pPr>
            <a:r>
              <a:rPr kumimoji="0" lang="en-US" altLang="ko-KR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맑은 고딕"/>
                <a:ea typeface="맑은 고딕"/>
                <a:cs typeface="+mn-cs"/>
              </a:rPr>
              <a:t>“</a:t>
            </a:r>
            <a:r>
              <a:rPr kumimoji="0" lang="ko-KR" alt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맑은 고딕"/>
                <a:ea typeface="맑은 고딕"/>
                <a:cs typeface="+mn-cs"/>
              </a:rPr>
              <a:t>문학</a:t>
            </a:r>
            <a:r>
              <a:rPr kumimoji="0" lang="en-US" altLang="ko-KR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맑은 고딕"/>
                <a:ea typeface="맑은 고딕"/>
                <a:cs typeface="+mn-cs"/>
              </a:rPr>
              <a:t>” </a:t>
            </a:r>
            <a:r>
              <a:rPr kumimoji="0" lang="ko-KR" alt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맑은 고딕"/>
                <a:ea typeface="맑은 고딕"/>
                <a:cs typeface="+mn-cs"/>
              </a:rPr>
              <a:t>용어</a:t>
            </a:r>
            <a:r>
              <a:rPr kumimoji="0" lang="ko-KR" altLang="en-US" sz="3200" b="1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맑은 고딕"/>
                <a:ea typeface="맑은 고딕"/>
                <a:cs typeface="+mn-cs"/>
              </a:rPr>
              <a:t> 정립 과정</a:t>
            </a:r>
            <a:endParaRPr kumimoji="0" lang="en-US" altLang="ko-KR" sz="3200" b="1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맑은 고딕"/>
              <a:ea typeface="맑은 고딕"/>
              <a:cs typeface="+mn-cs"/>
            </a:endParaRP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ko-KR" smtClean="0"/>
              <a:t>2013-10-12</a:t>
            </a:r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C26F00-7078-4601-8016-0E43D5AE7F21}" type="slidenum">
              <a:rPr lang="ko-KR" altLang="en-US" smtClean="0"/>
              <a:pPr/>
              <a:t>17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ko-KR" altLang="en-US" smtClean="0"/>
              <a:t>동서비교문학회</a:t>
            </a:r>
            <a:r>
              <a:rPr lang="en-US" altLang="ko-KR" smtClean="0"/>
              <a:t>/</a:t>
            </a:r>
            <a:r>
              <a:rPr lang="ko-KR" altLang="en-US" smtClean="0"/>
              <a:t>세계문학콜로키움</a:t>
            </a:r>
            <a:endParaRPr lang="ko-KR" altLang="en-US"/>
          </a:p>
        </p:txBody>
      </p:sp>
      <p:sp>
        <p:nvSpPr>
          <p:cNvPr id="8" name="내용 개체 틀 2"/>
          <p:cNvSpPr txBox="1">
            <a:spLocks/>
          </p:cNvSpPr>
          <p:nvPr/>
        </p:nvSpPr>
        <p:spPr>
          <a:xfrm>
            <a:off x="1358173" y="2222641"/>
            <a:ext cx="6062318" cy="4389120"/>
          </a:xfrm>
          <a:prstGeom prst="rect">
            <a:avLst/>
          </a:prstGeom>
        </p:spPr>
        <p:txBody>
          <a:bodyPr/>
          <a:lstStyle/>
          <a:p>
            <a:pPr marL="265176" marR="0" lvl="0" indent="-265176" algn="l" defTabSz="914400" rtl="0" eaLnBrk="1" fontAlgn="auto" latinLnBrk="1" hangingPunct="1">
              <a:lnSpc>
                <a:spcPct val="14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r>
              <a:rPr lang="en-US" altLang="ko-KR" sz="2000" noProof="0" dirty="0" smtClean="0">
                <a:latin typeface="HY강B" panose="02030600000101010101" pitchFamily="18" charset="-127"/>
                <a:ea typeface="HY강B" panose="02030600000101010101" pitchFamily="18" charset="-127"/>
              </a:rPr>
              <a:t>“</a:t>
            </a:r>
            <a:r>
              <a:rPr lang="ko-KR" altLang="en-US" sz="2000" noProof="0" dirty="0" smtClean="0">
                <a:latin typeface="HY강B" panose="02030600000101010101" pitchFamily="18" charset="-127"/>
                <a:ea typeface="HY강B" panose="02030600000101010101" pitchFamily="18" charset="-127"/>
              </a:rPr>
              <a:t>단</a:t>
            </a:r>
            <a:r>
              <a:rPr lang="en-US" altLang="ko-KR" sz="2000" noProof="0" dirty="0" smtClean="0">
                <a:latin typeface="HY강B" panose="02030600000101010101" pitchFamily="18" charset="-127"/>
                <a:ea typeface="HY강B" panose="02030600000101010101" pitchFamily="18" charset="-127"/>
              </a:rPr>
              <a:t>, </a:t>
            </a:r>
            <a:r>
              <a:rPr lang="ko-KR" altLang="en-US" sz="2000" noProof="0" dirty="0" smtClean="0">
                <a:latin typeface="HY강B" panose="02030600000101010101" pitchFamily="18" charset="-127"/>
                <a:ea typeface="HY강B" panose="02030600000101010101" pitchFamily="18" charset="-127"/>
              </a:rPr>
              <a:t>아랍인들은 표현력이 풍부한 단어들을 예술적으로 결합시켜 일상적인 대화 이상의 차원에서 의사를 전달할 수 있는 재능을 갖춘 사람들이 있다는 사실을 옛날부터 알고 있었다</a:t>
            </a:r>
            <a:r>
              <a:rPr lang="en-US" altLang="ko-KR" sz="2000" noProof="0" dirty="0" smtClean="0">
                <a:latin typeface="HY강B" panose="02030600000101010101" pitchFamily="18" charset="-127"/>
                <a:ea typeface="HY강B" panose="02030600000101010101" pitchFamily="18" charset="-127"/>
              </a:rPr>
              <a:t>.”</a:t>
            </a:r>
            <a:endParaRPr lang="en-US" altLang="ko-KR" sz="2000" b="1" noProof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궁서체" pitchFamily="17" charset="-127"/>
              <a:ea typeface="궁서체" pitchFamily="17" charset="-127"/>
            </a:endParaRPr>
          </a:p>
          <a:p>
            <a:pPr marR="0" lvl="0" algn="l" defTabSz="914400" rtl="0" eaLnBrk="1" fontAlgn="auto" latinLnBrk="1" hangingPunct="1">
              <a:lnSpc>
                <a:spcPct val="10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endParaRPr lang="en-US" altLang="ko-KR" sz="2000" b="1" noProof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궁서체" pitchFamily="17" charset="-127"/>
              <a:ea typeface="궁서체" pitchFamily="17" charset="-127"/>
            </a:endParaRPr>
          </a:p>
          <a:p>
            <a:pPr marR="0" lvl="0" algn="l" defTabSz="914400" rtl="0" eaLnBrk="1" fontAlgn="auto" latinLnBrk="1" hangingPunct="1">
              <a:lnSpc>
                <a:spcPct val="10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r>
              <a:rPr lang="en-US" altLang="ko-KR" sz="1200" noProof="0" dirty="0" smtClean="0">
                <a:latin typeface="Adobe 고딕 Std B"/>
                <a:ea typeface="Adobe 고딕 Std B"/>
              </a:rPr>
              <a:t>① </a:t>
            </a:r>
            <a:r>
              <a:rPr lang="ko-KR" altLang="en-US" sz="1200" noProof="0" dirty="0" smtClean="0">
                <a:latin typeface="Adobe 고딕 Std B"/>
                <a:ea typeface="Adobe 고딕 Std B"/>
              </a:rPr>
              <a:t>시인</a:t>
            </a:r>
            <a:r>
              <a:rPr lang="en-US" altLang="ko-KR" sz="1200" noProof="0" dirty="0" smtClean="0">
                <a:latin typeface="Adobe 고딕 Std B"/>
                <a:ea typeface="Adobe 고딕 Std B"/>
              </a:rPr>
              <a:t>(</a:t>
            </a:r>
            <a:r>
              <a:rPr lang="en-US" altLang="ko-KR" sz="1200" noProof="0" dirty="0" err="1" smtClean="0">
                <a:solidFill>
                  <a:srgbClr val="FF0000"/>
                </a:solidFill>
                <a:latin typeface="Adobe 고딕 Std B"/>
                <a:ea typeface="Adobe 고딕 Std B"/>
              </a:rPr>
              <a:t>nazm</a:t>
            </a:r>
            <a:r>
              <a:rPr lang="en-US" altLang="ko-KR" sz="1200" noProof="0" dirty="0" smtClean="0">
                <a:latin typeface="Adobe 고딕 Std B"/>
                <a:ea typeface="Adobe 고딕 Std B"/>
              </a:rPr>
              <a:t>/</a:t>
            </a:r>
            <a:r>
              <a:rPr lang="en-US" altLang="ko-KR" sz="1200" noProof="0" dirty="0" err="1" smtClean="0">
                <a:latin typeface="Adobe 고딕 Std B"/>
                <a:ea typeface="Adobe 고딕 Std B"/>
              </a:rPr>
              <a:t>shair</a:t>
            </a:r>
            <a:r>
              <a:rPr lang="en-US" altLang="ko-KR" sz="1200" noProof="0" dirty="0" smtClean="0">
                <a:latin typeface="Adobe 고딕 Std B"/>
                <a:ea typeface="Adobe 고딕 Std B"/>
              </a:rPr>
              <a:t>): </a:t>
            </a:r>
            <a:r>
              <a:rPr lang="ko-KR" altLang="en-US" sz="1200" noProof="0" dirty="0" smtClean="0">
                <a:latin typeface="Adobe 고딕 Std B"/>
                <a:ea typeface="Adobe 고딕 Std B"/>
              </a:rPr>
              <a:t>보석 </a:t>
            </a:r>
            <a:r>
              <a:rPr lang="ko-KR" altLang="en-US" sz="1200" noProof="0" dirty="0" err="1" smtClean="0">
                <a:latin typeface="Adobe 고딕 Std B"/>
                <a:ea typeface="Adobe 고딕 Std B"/>
              </a:rPr>
              <a:t>세공인처럼</a:t>
            </a:r>
            <a:r>
              <a:rPr lang="ko-KR" altLang="en-US" sz="1200" noProof="0" dirty="0" smtClean="0">
                <a:latin typeface="Adobe 고딕 Std B"/>
                <a:ea typeface="Adobe 고딕 Std B"/>
              </a:rPr>
              <a:t>  단어들을 시적인 표현 속에 정렬시키는 부류</a:t>
            </a:r>
            <a:endParaRPr lang="en-US" altLang="ko-KR" sz="1200" noProof="0" dirty="0" smtClean="0">
              <a:latin typeface="Adobe 고딕 Std B"/>
              <a:ea typeface="Adobe 고딕 Std B"/>
            </a:endParaRPr>
          </a:p>
          <a:p>
            <a:pPr marR="0" lvl="0" algn="l" defTabSz="914400" rtl="0" eaLnBrk="1" fontAlgn="auto" latinLnBrk="1" hangingPunct="1">
              <a:lnSpc>
                <a:spcPct val="10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endParaRPr lang="en-US" altLang="ko-KR" sz="1200" noProof="0" dirty="0" smtClean="0">
              <a:latin typeface="Adobe 고딕 Std B"/>
              <a:ea typeface="Adobe 고딕 Std B"/>
            </a:endParaRPr>
          </a:p>
          <a:p>
            <a:pPr marR="0" lvl="0" algn="l" defTabSz="914400" rtl="0" eaLnBrk="1" fontAlgn="auto" latinLnBrk="1" hangingPunct="1">
              <a:lnSpc>
                <a:spcPct val="10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r>
              <a:rPr lang="en-US" altLang="ko-KR" sz="1200" noProof="0" dirty="0" smtClean="0">
                <a:latin typeface="Adobe 고딕 Std B"/>
                <a:ea typeface="Adobe 고딕 Std B"/>
              </a:rPr>
              <a:t>② </a:t>
            </a:r>
            <a:r>
              <a:rPr lang="ko-KR" altLang="en-US" sz="1200" noProof="0" dirty="0" smtClean="0">
                <a:latin typeface="Adobe 고딕 Std B"/>
                <a:ea typeface="Adobe 고딕 Std B"/>
              </a:rPr>
              <a:t>산문작가</a:t>
            </a:r>
            <a:r>
              <a:rPr lang="en-US" altLang="ko-KR" sz="1200" noProof="0" dirty="0" smtClean="0">
                <a:latin typeface="Adobe 고딕 Std B"/>
                <a:ea typeface="Adobe 고딕 Std B"/>
              </a:rPr>
              <a:t>(</a:t>
            </a:r>
            <a:r>
              <a:rPr lang="en-US" altLang="ko-KR" sz="1200" noProof="0" dirty="0" err="1" smtClean="0">
                <a:solidFill>
                  <a:srgbClr val="FF0000"/>
                </a:solidFill>
                <a:latin typeface="Adobe 고딕 Std B"/>
                <a:ea typeface="Adobe 고딕 Std B"/>
              </a:rPr>
              <a:t>nathr</a:t>
            </a:r>
            <a:r>
              <a:rPr lang="en-US" altLang="ko-KR" sz="1200" noProof="0" dirty="0" smtClean="0">
                <a:latin typeface="Adobe 고딕 Std B"/>
                <a:ea typeface="Adobe 고딕 Std B"/>
              </a:rPr>
              <a:t>/</a:t>
            </a:r>
            <a:r>
              <a:rPr lang="en-US" altLang="ko-KR" sz="1200" noProof="0" dirty="0" err="1" smtClean="0">
                <a:latin typeface="Adobe 고딕 Std B"/>
                <a:ea typeface="Adobe 고딕 Std B"/>
              </a:rPr>
              <a:t>katib</a:t>
            </a:r>
            <a:r>
              <a:rPr lang="en-US" altLang="ko-KR" sz="1200" noProof="0" dirty="0" smtClean="0">
                <a:latin typeface="Adobe 고딕 Std B"/>
                <a:ea typeface="Adobe 고딕 Std B"/>
              </a:rPr>
              <a:t>): </a:t>
            </a:r>
            <a:r>
              <a:rPr lang="ko-KR" altLang="en-US" sz="1200" noProof="0" dirty="0" smtClean="0">
                <a:latin typeface="Adobe 고딕 Std B"/>
                <a:ea typeface="Adobe 고딕 Std B"/>
              </a:rPr>
              <a:t>적합한 단어를 사용하되 운율과는 상관없이 순서를 </a:t>
            </a:r>
            <a:r>
              <a:rPr lang="ko-KR" altLang="en-US" sz="1200" noProof="0" dirty="0" err="1" smtClean="0">
                <a:latin typeface="Adobe 고딕 Std B"/>
                <a:ea typeface="Adobe 고딕 Std B"/>
              </a:rPr>
              <a:t>흐트러뜨</a:t>
            </a:r>
            <a:endParaRPr lang="en-US" altLang="ko-KR" sz="1200" noProof="0" dirty="0" smtClean="0">
              <a:latin typeface="Adobe 고딕 Std B"/>
              <a:ea typeface="Adobe 고딕 Std B"/>
            </a:endParaRPr>
          </a:p>
          <a:p>
            <a:pPr marR="0" lvl="0" algn="l" defTabSz="914400" rtl="0" eaLnBrk="1" fontAlgn="auto" latinLnBrk="1" hangingPunct="1">
              <a:lnSpc>
                <a:spcPct val="10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r>
              <a:rPr lang="en-US" altLang="ko-KR" sz="1200" dirty="0">
                <a:latin typeface="Adobe 고딕 Std B"/>
                <a:ea typeface="Adobe 고딕 Std B"/>
              </a:rPr>
              <a:t> </a:t>
            </a:r>
            <a:r>
              <a:rPr lang="en-US" altLang="ko-KR" sz="1200" dirty="0" smtClean="0">
                <a:latin typeface="Adobe 고딕 Std B"/>
                <a:ea typeface="Adobe 고딕 Std B"/>
              </a:rPr>
              <a:t>                                                     </a:t>
            </a:r>
            <a:r>
              <a:rPr lang="ko-KR" altLang="en-US" sz="1200" noProof="0" dirty="0" smtClean="0">
                <a:latin typeface="Adobe 고딕 Std B"/>
                <a:ea typeface="Adobe 고딕 Std B"/>
              </a:rPr>
              <a:t>리는 부류</a:t>
            </a:r>
            <a:r>
              <a:rPr lang="en-US" altLang="ko-KR" sz="1200" noProof="0" dirty="0" smtClean="0">
                <a:latin typeface="Adobe 고딕 Std B"/>
                <a:ea typeface="Adobe 고딕 Std B"/>
              </a:rPr>
              <a:t> </a:t>
            </a:r>
          </a:p>
          <a:p>
            <a:pPr marR="0" lvl="0" algn="l" defTabSz="914400" rtl="0" eaLnBrk="1" fontAlgn="auto" latinLnBrk="1" hangingPunct="1">
              <a:lnSpc>
                <a:spcPct val="10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endParaRPr lang="en-US" altLang="ko-KR" sz="1200" noProof="0" dirty="0" smtClean="0">
              <a:latin typeface="Adobe 고딕 Std B"/>
              <a:ea typeface="Adobe 고딕 Std B"/>
            </a:endParaRPr>
          </a:p>
          <a:p>
            <a:pPr marR="0" lvl="0" algn="l" defTabSz="914400" rtl="0" eaLnBrk="1" fontAlgn="auto" latinLnBrk="1" hangingPunct="1">
              <a:lnSpc>
                <a:spcPct val="10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r>
              <a:rPr lang="en-US" altLang="ko-KR" sz="1200" noProof="0" dirty="0" smtClean="0">
                <a:latin typeface="Adobe 고딕 Std B"/>
                <a:ea typeface="Adobe 고딕 Std B"/>
              </a:rPr>
              <a:t>③ </a:t>
            </a:r>
            <a:r>
              <a:rPr lang="ko-KR" altLang="en-US" sz="1200" noProof="0" dirty="0" smtClean="0">
                <a:latin typeface="Adobe 고딕 Std B"/>
                <a:ea typeface="Adobe 고딕 Std B"/>
              </a:rPr>
              <a:t>점쟁이</a:t>
            </a:r>
            <a:r>
              <a:rPr lang="en-US" altLang="ko-KR" sz="1200" dirty="0" smtClean="0">
                <a:latin typeface="Adobe 고딕 Std B"/>
                <a:ea typeface="Adobe 고딕 Std B"/>
              </a:rPr>
              <a:t>(</a:t>
            </a:r>
            <a:r>
              <a:rPr lang="en-US" altLang="ko-KR" sz="1200" dirty="0" err="1" smtClean="0">
                <a:latin typeface="Adobe 고딕 Std B"/>
                <a:ea typeface="Adobe 고딕 Std B"/>
              </a:rPr>
              <a:t>kahin</a:t>
            </a:r>
            <a:r>
              <a:rPr lang="en-US" altLang="ko-KR" sz="1200" dirty="0" smtClean="0">
                <a:latin typeface="Adobe 고딕 Std B"/>
                <a:ea typeface="Adobe 고딕 Std B"/>
              </a:rPr>
              <a:t>): </a:t>
            </a:r>
            <a:r>
              <a:rPr lang="ko-KR" altLang="en-US" sz="1200" dirty="0" smtClean="0">
                <a:latin typeface="Adobe 고딕 Std B"/>
                <a:ea typeface="Adobe 고딕 Std B"/>
              </a:rPr>
              <a:t>운율에 맞추어 주술적인 의미의 단어들을 늘어놓지만</a:t>
            </a:r>
            <a:r>
              <a:rPr lang="en-US" altLang="ko-KR" sz="1200" dirty="0" smtClean="0">
                <a:latin typeface="Adobe 고딕 Std B"/>
                <a:ea typeface="Adobe 고딕 Std B"/>
              </a:rPr>
              <a:t>, </a:t>
            </a:r>
            <a:r>
              <a:rPr lang="ko-KR" altLang="en-US" sz="1200" dirty="0" smtClean="0">
                <a:latin typeface="Adobe 고딕 Std B"/>
                <a:ea typeface="Adobe 고딕 Std B"/>
              </a:rPr>
              <a:t>이해가 힘든 </a:t>
            </a:r>
            <a:endParaRPr lang="en-US" altLang="ko-KR" sz="1200" dirty="0" smtClean="0">
              <a:latin typeface="Adobe 고딕 Std B"/>
              <a:ea typeface="Adobe 고딕 Std B"/>
            </a:endParaRPr>
          </a:p>
          <a:p>
            <a:pPr marR="0" lvl="0" algn="l" defTabSz="914400" rtl="0" eaLnBrk="1" fontAlgn="auto" latinLnBrk="1" hangingPunct="1">
              <a:lnSpc>
                <a:spcPct val="10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r>
              <a:rPr lang="en-US" altLang="ko-KR" sz="1200" dirty="0">
                <a:latin typeface="Adobe 고딕 Std B"/>
                <a:ea typeface="Adobe 고딕 Std B"/>
              </a:rPr>
              <a:t> </a:t>
            </a:r>
            <a:r>
              <a:rPr lang="en-US" altLang="ko-KR" sz="1200" dirty="0" smtClean="0">
                <a:latin typeface="Adobe 고딕 Std B"/>
                <a:ea typeface="Adobe 고딕 Std B"/>
              </a:rPr>
              <a:t>                                    </a:t>
            </a:r>
            <a:r>
              <a:rPr lang="ko-KR" altLang="en-US" sz="1200" dirty="0" smtClean="0">
                <a:latin typeface="Adobe 고딕 Std B"/>
                <a:ea typeface="Adobe 고딕 Std B"/>
              </a:rPr>
              <a:t>말을 사용하는 부류</a:t>
            </a:r>
            <a:endParaRPr lang="en-US" altLang="ko-KR" sz="1200" noProof="0" dirty="0" smtClean="0">
              <a:latin typeface="궁서체" pitchFamily="17" charset="-127"/>
              <a:ea typeface="궁서체" pitchFamily="17" charset="-127"/>
            </a:endParaRPr>
          </a:p>
          <a:p>
            <a:pPr marL="265176" marR="0" lvl="0" indent="-265176" algn="l" defTabSz="914400" rtl="0" eaLnBrk="1" fontAlgn="auto" latinLnBrk="1" hangingPunct="1">
              <a:lnSpc>
                <a:spcPct val="10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endParaRPr kumimoji="0" lang="en-US" altLang="ko-KR" sz="20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궁서체" pitchFamily="17" charset="-127"/>
              <a:ea typeface="궁서체" pitchFamily="17" charset="-127"/>
              <a:cs typeface="+mn-cs"/>
            </a:endParaRPr>
          </a:p>
          <a:p>
            <a:pPr marL="265176" marR="0" lvl="0" indent="-265176" algn="l" defTabSz="914400" rtl="0" eaLnBrk="1" fontAlgn="auto" latinLnBrk="1" hangingPunct="1">
              <a:lnSpc>
                <a:spcPct val="10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endParaRPr kumimoji="0" lang="ko-KR" altLang="en-US" sz="2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궁서체" pitchFamily="17" charset="-127"/>
              <a:ea typeface="궁서체" pitchFamily="17" charset="-127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58481521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3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099122">
            <a:off x="1201396" y="1438025"/>
            <a:ext cx="6762661" cy="50754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텍스트 개체 틀 2"/>
          <p:cNvSpPr txBox="1">
            <a:spLocks/>
          </p:cNvSpPr>
          <p:nvPr/>
        </p:nvSpPr>
        <p:spPr>
          <a:xfrm>
            <a:off x="395536" y="404664"/>
            <a:ext cx="8307456" cy="1008112"/>
          </a:xfrm>
          <a:prstGeom prst="rect">
            <a:avLst/>
          </a:prstGeom>
          <a:solidFill>
            <a:schemeClr val="tx1"/>
          </a:solidFill>
        </p:spPr>
        <p:txBody>
          <a:bodyPr>
            <a:normAutofit/>
          </a:bodyPr>
          <a:lstStyle/>
          <a:p>
            <a:pPr marL="265176" lvl="0" indent="-265176">
              <a:lnSpc>
                <a:spcPct val="150000"/>
              </a:lnSpc>
              <a:spcBef>
                <a:spcPts val="250"/>
              </a:spcBef>
              <a:buClr>
                <a:schemeClr val="accent1"/>
              </a:buClr>
              <a:buSzPct val="80000"/>
              <a:buFont typeface="Wingdings 2"/>
              <a:buChar char=""/>
            </a:pPr>
            <a:r>
              <a:rPr kumimoji="0" lang="en-US" altLang="ko-KR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맑은 고딕"/>
                <a:ea typeface="맑은 고딕"/>
                <a:cs typeface="+mn-cs"/>
              </a:rPr>
              <a:t>“</a:t>
            </a:r>
            <a:r>
              <a:rPr kumimoji="0" lang="ko-KR" alt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맑은 고딕"/>
                <a:ea typeface="맑은 고딕"/>
                <a:cs typeface="+mn-cs"/>
              </a:rPr>
              <a:t>문학</a:t>
            </a:r>
            <a:r>
              <a:rPr kumimoji="0" lang="en-US" altLang="ko-KR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맑은 고딕"/>
                <a:ea typeface="맑은 고딕"/>
                <a:cs typeface="+mn-cs"/>
              </a:rPr>
              <a:t>” </a:t>
            </a:r>
            <a:r>
              <a:rPr kumimoji="0" lang="ko-KR" alt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맑은 고딕"/>
                <a:ea typeface="맑은 고딕"/>
                <a:cs typeface="+mn-cs"/>
              </a:rPr>
              <a:t>용어</a:t>
            </a:r>
            <a:r>
              <a:rPr kumimoji="0" lang="ko-KR" altLang="en-US" sz="3200" b="1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맑은 고딕"/>
                <a:ea typeface="맑은 고딕"/>
                <a:cs typeface="+mn-cs"/>
              </a:rPr>
              <a:t> 정립 과정</a:t>
            </a:r>
            <a:endParaRPr kumimoji="0" lang="en-US" altLang="ko-KR" sz="3200" b="1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맑은 고딕"/>
              <a:ea typeface="맑은 고딕"/>
              <a:cs typeface="+mn-cs"/>
            </a:endParaRP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ko-KR" smtClean="0"/>
              <a:t>2013-10-12</a:t>
            </a:r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C26F00-7078-4601-8016-0E43D5AE7F21}" type="slidenum">
              <a:rPr lang="ko-KR" altLang="en-US" smtClean="0"/>
              <a:pPr/>
              <a:t>18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ko-KR" altLang="en-US" smtClean="0"/>
              <a:t>동서비교문학회</a:t>
            </a:r>
            <a:r>
              <a:rPr lang="en-US" altLang="ko-KR" smtClean="0"/>
              <a:t>/</a:t>
            </a:r>
            <a:r>
              <a:rPr lang="ko-KR" altLang="en-US" smtClean="0"/>
              <a:t>세계문학콜로키움</a:t>
            </a:r>
            <a:endParaRPr lang="ko-KR" altLang="en-US"/>
          </a:p>
        </p:txBody>
      </p:sp>
      <p:sp>
        <p:nvSpPr>
          <p:cNvPr id="9" name="내용 개체 틀 2"/>
          <p:cNvSpPr txBox="1">
            <a:spLocks/>
          </p:cNvSpPr>
          <p:nvPr/>
        </p:nvSpPr>
        <p:spPr>
          <a:xfrm>
            <a:off x="1740242" y="2300317"/>
            <a:ext cx="5544616" cy="3514999"/>
          </a:xfrm>
          <a:prstGeom prst="rect">
            <a:avLst/>
          </a:prstGeom>
        </p:spPr>
        <p:txBody>
          <a:bodyPr/>
          <a:lstStyle/>
          <a:p>
            <a:pPr marL="265176" marR="0" lvl="0" indent="-265176" algn="l" defTabSz="914400" rtl="0" eaLnBrk="1" fontAlgn="auto" latinLnBrk="1" hangingPunct="1">
              <a:lnSpc>
                <a:spcPct val="11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r>
              <a:rPr lang="en-US" altLang="ko-KR" noProof="0" dirty="0" smtClean="0">
                <a:latin typeface="HY강B" panose="02030600000101010101" pitchFamily="18" charset="-127"/>
                <a:ea typeface="HY강B" panose="02030600000101010101" pitchFamily="18" charset="-127"/>
              </a:rPr>
              <a:t>“</a:t>
            </a:r>
            <a:r>
              <a:rPr lang="ko-KR" altLang="en-US" noProof="0" dirty="0" smtClean="0">
                <a:latin typeface="HY강B" panose="02030600000101010101" pitchFamily="18" charset="-127"/>
                <a:ea typeface="HY강B" panose="02030600000101010101" pitchFamily="18" charset="-127"/>
              </a:rPr>
              <a:t>현재 문학이라고 부르는 그 전체를 중세에서는 </a:t>
            </a:r>
            <a:r>
              <a:rPr lang="en-US" altLang="ko-KR" noProof="0" dirty="0" smtClean="0">
                <a:latin typeface="HY강B" panose="02030600000101010101" pitchFamily="18" charset="-127"/>
                <a:ea typeface="HY강B" panose="02030600000101010101" pitchFamily="18" charset="-127"/>
              </a:rPr>
              <a:t>‘</a:t>
            </a:r>
            <a:r>
              <a:rPr lang="ko-KR" altLang="en-US" noProof="0" dirty="0" smtClean="0">
                <a:latin typeface="HY강B" panose="02030600000101010101" pitchFamily="18" charset="-127"/>
                <a:ea typeface="HY강B" panose="02030600000101010101" pitchFamily="18" charset="-127"/>
              </a:rPr>
              <a:t>정렬된 것</a:t>
            </a:r>
            <a:r>
              <a:rPr lang="en-US" altLang="ko-KR" noProof="0" dirty="0" smtClean="0">
                <a:latin typeface="HY강B" panose="02030600000101010101" pitchFamily="18" charset="-127"/>
                <a:ea typeface="HY강B" panose="02030600000101010101" pitchFamily="18" charset="-127"/>
              </a:rPr>
              <a:t>’</a:t>
            </a:r>
            <a:r>
              <a:rPr lang="ko-KR" altLang="en-US" noProof="0" dirty="0" smtClean="0">
                <a:latin typeface="HY강B" panose="02030600000101010101" pitchFamily="18" charset="-127"/>
                <a:ea typeface="HY강B" panose="02030600000101010101" pitchFamily="18" charset="-127"/>
              </a:rPr>
              <a:t>과 </a:t>
            </a:r>
            <a:r>
              <a:rPr lang="en-US" altLang="ko-KR" noProof="0" dirty="0" smtClean="0">
                <a:latin typeface="HY강B" panose="02030600000101010101" pitchFamily="18" charset="-127"/>
                <a:ea typeface="HY강B" panose="02030600000101010101" pitchFamily="18" charset="-127"/>
              </a:rPr>
              <a:t>‘</a:t>
            </a:r>
            <a:r>
              <a:rPr lang="ko-KR" altLang="en-US" noProof="0" dirty="0" smtClean="0">
                <a:latin typeface="HY강B" panose="02030600000101010101" pitchFamily="18" charset="-127"/>
                <a:ea typeface="HY강B" panose="02030600000101010101" pitchFamily="18" charset="-127"/>
              </a:rPr>
              <a:t>흐트러진 것</a:t>
            </a:r>
            <a:r>
              <a:rPr lang="en-US" altLang="ko-KR" noProof="0" dirty="0" smtClean="0">
                <a:latin typeface="HY강B" panose="02030600000101010101" pitchFamily="18" charset="-127"/>
                <a:ea typeface="HY강B" panose="02030600000101010101" pitchFamily="18" charset="-127"/>
              </a:rPr>
              <a:t>’</a:t>
            </a:r>
            <a:r>
              <a:rPr lang="ko-KR" altLang="en-US" noProof="0" dirty="0" smtClean="0">
                <a:latin typeface="HY강B" panose="02030600000101010101" pitchFamily="18" charset="-127"/>
                <a:ea typeface="HY강B" panose="02030600000101010101" pitchFamily="18" charset="-127"/>
              </a:rPr>
              <a:t>이라 했는데</a:t>
            </a:r>
            <a:r>
              <a:rPr lang="en-US" altLang="ko-KR" noProof="0" dirty="0" smtClean="0">
                <a:latin typeface="HY강B" panose="02030600000101010101" pitchFamily="18" charset="-127"/>
                <a:ea typeface="HY강B" panose="02030600000101010101" pitchFamily="18" charset="-127"/>
              </a:rPr>
              <a:t>, </a:t>
            </a:r>
            <a:r>
              <a:rPr lang="ko-KR" altLang="en-US" noProof="0" dirty="0" smtClean="0">
                <a:latin typeface="HY강B" panose="02030600000101010101" pitchFamily="18" charset="-127"/>
                <a:ea typeface="HY강B" panose="02030600000101010101" pitchFamily="18" charset="-127"/>
              </a:rPr>
              <a:t>이는 말하자면</a:t>
            </a:r>
            <a:r>
              <a:rPr lang="en-US" altLang="ko-KR" noProof="0" dirty="0" smtClean="0">
                <a:latin typeface="HY강B" panose="02030600000101010101" pitchFamily="18" charset="-127"/>
                <a:ea typeface="HY강B" panose="02030600000101010101" pitchFamily="18" charset="-127"/>
              </a:rPr>
              <a:t>‘</a:t>
            </a:r>
            <a:r>
              <a:rPr lang="ko-KR" altLang="en-US" noProof="0" dirty="0" smtClean="0">
                <a:latin typeface="HY강B" panose="02030600000101010101" pitchFamily="18" charset="-127"/>
                <a:ea typeface="HY강B" panose="02030600000101010101" pitchFamily="18" charset="-127"/>
              </a:rPr>
              <a:t>운문</a:t>
            </a:r>
            <a:r>
              <a:rPr lang="en-US" altLang="ko-KR" noProof="0" dirty="0" smtClean="0">
                <a:latin typeface="HY강B" panose="02030600000101010101" pitchFamily="18" charset="-127"/>
                <a:ea typeface="HY강B" panose="02030600000101010101" pitchFamily="18" charset="-127"/>
              </a:rPr>
              <a:t>’</a:t>
            </a:r>
            <a:r>
              <a:rPr lang="ko-KR" altLang="en-US" noProof="0" dirty="0" smtClean="0">
                <a:latin typeface="HY강B" panose="02030600000101010101" pitchFamily="18" charset="-127"/>
                <a:ea typeface="HY강B" panose="02030600000101010101" pitchFamily="18" charset="-127"/>
              </a:rPr>
              <a:t>과 </a:t>
            </a:r>
            <a:r>
              <a:rPr lang="en-US" altLang="ko-KR" noProof="0" dirty="0" smtClean="0">
                <a:latin typeface="HY강B" panose="02030600000101010101" pitchFamily="18" charset="-127"/>
                <a:ea typeface="HY강B" panose="02030600000101010101" pitchFamily="18" charset="-127"/>
              </a:rPr>
              <a:t>‘</a:t>
            </a:r>
            <a:r>
              <a:rPr lang="ko-KR" altLang="en-US" noProof="0" dirty="0" smtClean="0">
                <a:latin typeface="HY강B" panose="02030600000101010101" pitchFamily="18" charset="-127"/>
                <a:ea typeface="HY강B" panose="02030600000101010101" pitchFamily="18" charset="-127"/>
              </a:rPr>
              <a:t>산문</a:t>
            </a:r>
            <a:r>
              <a:rPr lang="en-US" altLang="ko-KR" noProof="0" dirty="0" smtClean="0">
                <a:latin typeface="HY강B" panose="02030600000101010101" pitchFamily="18" charset="-127"/>
                <a:ea typeface="HY강B" panose="02030600000101010101" pitchFamily="18" charset="-127"/>
              </a:rPr>
              <a:t>’</a:t>
            </a:r>
            <a:r>
              <a:rPr lang="ko-KR" altLang="en-US" noProof="0" dirty="0" smtClean="0">
                <a:latin typeface="HY강B" panose="02030600000101010101" pitchFamily="18" charset="-127"/>
                <a:ea typeface="HY강B" panose="02030600000101010101" pitchFamily="18" charset="-127"/>
              </a:rPr>
              <a:t>이다</a:t>
            </a:r>
            <a:r>
              <a:rPr lang="en-US" altLang="ko-KR" noProof="0" dirty="0" smtClean="0">
                <a:latin typeface="HY강B" panose="02030600000101010101" pitchFamily="18" charset="-127"/>
                <a:ea typeface="HY강B" panose="02030600000101010101" pitchFamily="18" charset="-127"/>
              </a:rPr>
              <a:t>.”</a:t>
            </a:r>
            <a:endParaRPr lang="en-US" altLang="ko-KR" b="1" noProof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궁서체" pitchFamily="17" charset="-127"/>
              <a:ea typeface="궁서체" pitchFamily="17" charset="-127"/>
            </a:endParaRPr>
          </a:p>
          <a:p>
            <a:pPr marR="0" lvl="0" algn="l" defTabSz="914400" rtl="0" eaLnBrk="1" fontAlgn="auto" latinLnBrk="1" hangingPunct="1">
              <a:lnSpc>
                <a:spcPct val="10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endParaRPr lang="en-US" altLang="ko-KR" sz="2000" b="1" noProof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궁서체" pitchFamily="17" charset="-127"/>
              <a:ea typeface="궁서체" pitchFamily="17" charset="-127"/>
            </a:endParaRPr>
          </a:p>
          <a:p>
            <a:pPr marR="0" lvl="0" algn="l" defTabSz="914400" rtl="0" eaLnBrk="1" fontAlgn="auto" latinLnBrk="1" hangingPunct="1">
              <a:lnSpc>
                <a:spcPct val="100000"/>
              </a:lnSpc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r>
              <a:rPr lang="en-US" altLang="ko-KR" sz="1200" noProof="0" dirty="0" smtClean="0">
                <a:latin typeface="Adobe 고딕 Std B"/>
                <a:ea typeface="Adobe 고딕 Std B"/>
              </a:rPr>
              <a:t>① </a:t>
            </a:r>
            <a:r>
              <a:rPr lang="ko-KR" altLang="en-US" sz="1200" noProof="0" dirty="0" smtClean="0">
                <a:latin typeface="Adobe 고딕 Std B"/>
                <a:ea typeface="Adobe 고딕 Std B"/>
              </a:rPr>
              <a:t>운문</a:t>
            </a:r>
            <a:r>
              <a:rPr lang="en-US" altLang="ko-KR" sz="1200" noProof="0" dirty="0" smtClean="0">
                <a:latin typeface="Adobe 고딕 Std B"/>
                <a:ea typeface="Adobe 고딕 Std B"/>
              </a:rPr>
              <a:t>(</a:t>
            </a:r>
            <a:r>
              <a:rPr lang="en-US" altLang="ko-KR" sz="1200" noProof="0" dirty="0" err="1" smtClean="0">
                <a:latin typeface="Adobe 고딕 Std B"/>
                <a:ea typeface="Adobe 고딕 Std B"/>
              </a:rPr>
              <a:t>ma</a:t>
            </a:r>
            <a:r>
              <a:rPr lang="en-US" altLang="ko-KR" sz="1200" noProof="0" dirty="0" err="1" smtClean="0">
                <a:solidFill>
                  <a:srgbClr val="FF0000"/>
                </a:solidFill>
                <a:latin typeface="Adobe 고딕 Std B"/>
                <a:ea typeface="Adobe 고딕 Std B"/>
              </a:rPr>
              <a:t>nz</a:t>
            </a:r>
            <a:r>
              <a:rPr lang="en-US" altLang="ko-KR" sz="1200" noProof="0" dirty="0" err="1" smtClean="0">
                <a:latin typeface="Adobe 고딕 Std B"/>
                <a:ea typeface="Adobe 고딕 Std B"/>
              </a:rPr>
              <a:t>u</a:t>
            </a:r>
            <a:r>
              <a:rPr lang="en-US" altLang="ko-KR" sz="1200" noProof="0" dirty="0" err="1" smtClean="0">
                <a:solidFill>
                  <a:srgbClr val="FF0000"/>
                </a:solidFill>
                <a:latin typeface="Adobe 고딕 Std B"/>
                <a:ea typeface="Adobe 고딕 Std B"/>
              </a:rPr>
              <a:t>m</a:t>
            </a:r>
            <a:r>
              <a:rPr lang="en-US" altLang="ko-KR" sz="1200" noProof="0" dirty="0" smtClean="0">
                <a:latin typeface="Adobe 고딕 Std B"/>
                <a:ea typeface="Adobe 고딕 Std B"/>
              </a:rPr>
              <a:t>): </a:t>
            </a:r>
            <a:r>
              <a:rPr lang="ko-KR" altLang="en-US" sz="1200" dirty="0" smtClean="0">
                <a:latin typeface="Adobe 고딕 Std B"/>
                <a:ea typeface="Adobe 고딕 Std B"/>
              </a:rPr>
              <a:t>정렬된 것</a:t>
            </a:r>
            <a:endParaRPr lang="en-US" altLang="ko-KR" sz="1200" noProof="0" dirty="0" smtClean="0">
              <a:latin typeface="Adobe 고딕 Std B"/>
              <a:ea typeface="Adobe 고딕 Std B"/>
            </a:endParaRPr>
          </a:p>
          <a:p>
            <a:pPr marR="0" lvl="0" algn="l" defTabSz="914400" rtl="0" eaLnBrk="1" fontAlgn="auto" latinLnBrk="1" hangingPunct="1">
              <a:lnSpc>
                <a:spcPct val="100000"/>
              </a:lnSpc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endParaRPr lang="en-US" altLang="ko-KR" sz="1200" noProof="0" dirty="0" smtClean="0">
              <a:latin typeface="Adobe 고딕 Std B"/>
              <a:ea typeface="Adobe 고딕 Std B"/>
            </a:endParaRPr>
          </a:p>
          <a:p>
            <a:pPr marR="0" lvl="0" algn="l" defTabSz="914400" rtl="0" eaLnBrk="1" fontAlgn="auto" latinLnBrk="1" hangingPunct="1">
              <a:lnSpc>
                <a:spcPct val="100000"/>
              </a:lnSpc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r>
              <a:rPr lang="en-US" altLang="ko-KR" sz="1200" noProof="0" dirty="0" smtClean="0">
                <a:latin typeface="Adobe 고딕 Std B"/>
                <a:ea typeface="Adobe 고딕 Std B"/>
              </a:rPr>
              <a:t>② </a:t>
            </a:r>
            <a:r>
              <a:rPr lang="ko-KR" altLang="en-US" sz="1200" noProof="0" dirty="0" smtClean="0">
                <a:latin typeface="Adobe 고딕 Std B"/>
                <a:ea typeface="Adobe 고딕 Std B"/>
              </a:rPr>
              <a:t>산문</a:t>
            </a:r>
            <a:r>
              <a:rPr lang="en-US" altLang="ko-KR" sz="1200" noProof="0" dirty="0" smtClean="0">
                <a:latin typeface="Adobe 고딕 Std B"/>
                <a:ea typeface="Adobe 고딕 Std B"/>
              </a:rPr>
              <a:t>(</a:t>
            </a:r>
            <a:r>
              <a:rPr lang="en-US" altLang="ko-KR" sz="1200" noProof="0" dirty="0" err="1" smtClean="0">
                <a:latin typeface="Adobe 고딕 Std B"/>
                <a:ea typeface="Adobe 고딕 Std B"/>
              </a:rPr>
              <a:t>ma</a:t>
            </a:r>
            <a:r>
              <a:rPr lang="en-US" altLang="ko-KR" sz="1200" noProof="0" dirty="0" err="1" smtClean="0">
                <a:solidFill>
                  <a:srgbClr val="FF0000"/>
                </a:solidFill>
                <a:latin typeface="Adobe 고딕 Std B"/>
                <a:ea typeface="Adobe 고딕 Std B"/>
              </a:rPr>
              <a:t>nth</a:t>
            </a:r>
            <a:r>
              <a:rPr lang="en-US" altLang="ko-KR" sz="1200" noProof="0" dirty="0" err="1" smtClean="0">
                <a:latin typeface="Adobe 고딕 Std B"/>
                <a:ea typeface="Adobe 고딕 Std B"/>
              </a:rPr>
              <a:t>u</a:t>
            </a:r>
            <a:r>
              <a:rPr lang="en-US" altLang="ko-KR" sz="1200" noProof="0" dirty="0" err="1" smtClean="0">
                <a:solidFill>
                  <a:srgbClr val="FF0000"/>
                </a:solidFill>
                <a:latin typeface="Adobe 고딕 Std B"/>
                <a:ea typeface="Adobe 고딕 Std B"/>
              </a:rPr>
              <a:t>r</a:t>
            </a:r>
            <a:r>
              <a:rPr lang="en-US" altLang="ko-KR" sz="1200" noProof="0" dirty="0" smtClean="0">
                <a:latin typeface="Adobe 고딕 Std B"/>
                <a:ea typeface="Adobe 고딕 Std B"/>
              </a:rPr>
              <a:t>/</a:t>
            </a:r>
            <a:r>
              <a:rPr lang="en-US" altLang="ko-KR" sz="1200" noProof="0" dirty="0" err="1" smtClean="0">
                <a:latin typeface="Adobe 고딕 Std B"/>
                <a:ea typeface="Adobe 고딕 Std B"/>
              </a:rPr>
              <a:t>katib</a:t>
            </a:r>
            <a:r>
              <a:rPr lang="en-US" altLang="ko-KR" sz="1200" noProof="0" dirty="0" smtClean="0">
                <a:latin typeface="Adobe 고딕 Std B"/>
                <a:ea typeface="Adobe 고딕 Std B"/>
              </a:rPr>
              <a:t>): </a:t>
            </a:r>
            <a:r>
              <a:rPr lang="ko-KR" altLang="en-US" sz="1200" noProof="0" dirty="0" smtClean="0">
                <a:latin typeface="Adobe 고딕 Std B"/>
                <a:ea typeface="Adobe 고딕 Std B"/>
              </a:rPr>
              <a:t>흐트러진 것</a:t>
            </a:r>
            <a:endParaRPr kumimoji="0" lang="ko-KR" altLang="en-US" sz="2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궁서체" pitchFamily="17" charset="-127"/>
              <a:ea typeface="궁서체" pitchFamily="17" charset="-127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37394087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 txBox="1">
            <a:spLocks/>
          </p:cNvSpPr>
          <p:nvPr/>
        </p:nvSpPr>
        <p:spPr>
          <a:xfrm>
            <a:off x="395536" y="404664"/>
            <a:ext cx="8307456" cy="1008112"/>
          </a:xfrm>
          <a:prstGeom prst="rect">
            <a:avLst/>
          </a:prstGeom>
          <a:solidFill>
            <a:schemeClr val="tx1"/>
          </a:solidFill>
        </p:spPr>
        <p:txBody>
          <a:bodyPr>
            <a:normAutofit/>
          </a:bodyPr>
          <a:lstStyle/>
          <a:p>
            <a:pPr marL="265176" lvl="0" indent="-265176">
              <a:lnSpc>
                <a:spcPct val="150000"/>
              </a:lnSpc>
              <a:spcBef>
                <a:spcPts val="250"/>
              </a:spcBef>
              <a:buClr>
                <a:schemeClr val="accent1"/>
              </a:buClr>
              <a:buSzPct val="80000"/>
              <a:buFont typeface="Wingdings 2"/>
              <a:buChar char=""/>
            </a:pPr>
            <a:r>
              <a:rPr kumimoji="0" lang="en-US" altLang="ko-KR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맑은 고딕"/>
                <a:ea typeface="맑은 고딕"/>
                <a:cs typeface="+mn-cs"/>
              </a:rPr>
              <a:t>“</a:t>
            </a:r>
            <a:r>
              <a:rPr kumimoji="0" lang="ko-KR" alt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맑은 고딕"/>
                <a:ea typeface="맑은 고딕"/>
                <a:cs typeface="+mn-cs"/>
              </a:rPr>
              <a:t>문학</a:t>
            </a:r>
            <a:r>
              <a:rPr kumimoji="0" lang="en-US" altLang="ko-KR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맑은 고딕"/>
                <a:ea typeface="맑은 고딕"/>
                <a:cs typeface="+mn-cs"/>
              </a:rPr>
              <a:t>” </a:t>
            </a:r>
            <a:r>
              <a:rPr kumimoji="0" lang="ko-KR" alt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맑은 고딕"/>
                <a:ea typeface="맑은 고딕"/>
                <a:cs typeface="+mn-cs"/>
              </a:rPr>
              <a:t>용어</a:t>
            </a:r>
            <a:r>
              <a:rPr kumimoji="0" lang="ko-KR" altLang="en-US" sz="3200" b="1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맑은 고딕"/>
                <a:ea typeface="맑은 고딕"/>
                <a:cs typeface="+mn-cs"/>
              </a:rPr>
              <a:t> 정립 과정</a:t>
            </a:r>
            <a:r>
              <a:rPr kumimoji="0" lang="en-US" altLang="ko-KR" sz="3200" b="1" i="0" u="none" strike="noStrike" kern="120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맑은 고딕"/>
                <a:ea typeface="맑은 고딕"/>
                <a:cs typeface="+mn-cs"/>
              </a:rPr>
              <a:t>(</a:t>
            </a:r>
            <a:r>
              <a:rPr lang="en-US" altLang="ko-KR" sz="3200" b="1" dirty="0" err="1" smtClean="0">
                <a:solidFill>
                  <a:srgbClr val="FF0000"/>
                </a:solidFill>
                <a:latin typeface="맑은 고딕"/>
                <a:ea typeface="맑은 고딕"/>
              </a:rPr>
              <a:t>Qasidah</a:t>
            </a:r>
            <a:r>
              <a:rPr lang="en-US" altLang="ko-KR" sz="3200" b="1" dirty="0" smtClean="0">
                <a:solidFill>
                  <a:srgbClr val="FF0000"/>
                </a:solidFill>
                <a:latin typeface="맑은 고딕"/>
                <a:ea typeface="맑은 고딕"/>
              </a:rPr>
              <a:t> </a:t>
            </a:r>
            <a:r>
              <a:rPr lang="ko-KR" altLang="en-US" sz="3200" b="1" dirty="0" smtClean="0">
                <a:solidFill>
                  <a:srgbClr val="FF0000"/>
                </a:solidFill>
                <a:latin typeface="맑은 고딕"/>
                <a:ea typeface="맑은 고딕"/>
              </a:rPr>
              <a:t>예시</a:t>
            </a:r>
            <a:r>
              <a:rPr lang="en-US" altLang="ko-KR" sz="3200" b="1" dirty="0" smtClean="0">
                <a:solidFill>
                  <a:srgbClr val="FF0000"/>
                </a:solidFill>
                <a:latin typeface="맑은 고딕"/>
                <a:ea typeface="맑은 고딕"/>
              </a:rPr>
              <a:t>)</a:t>
            </a:r>
            <a:endParaRPr kumimoji="0" lang="en-US" altLang="ko-KR" sz="3200" b="1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맑은 고딕"/>
              <a:ea typeface="맑은 고딕"/>
            </a:endParaRP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ko-KR" smtClean="0"/>
              <a:t>2013-10-12</a:t>
            </a:r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C26F00-7078-4601-8016-0E43D5AE7F21}" type="slidenum">
              <a:rPr lang="ko-KR" altLang="en-US" smtClean="0"/>
              <a:pPr/>
              <a:t>19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ko-KR" altLang="en-US" smtClean="0"/>
              <a:t>동서비교문학회</a:t>
            </a:r>
            <a:r>
              <a:rPr lang="en-US" altLang="ko-KR" smtClean="0"/>
              <a:t>/</a:t>
            </a:r>
            <a:r>
              <a:rPr lang="ko-KR" altLang="en-US" smtClean="0"/>
              <a:t>세계문학콜로키움</a:t>
            </a:r>
            <a:endParaRPr lang="ko-KR" alt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2450" y="1890713"/>
            <a:ext cx="8037513" cy="42745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110152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ko-KR" smtClean="0"/>
              <a:t>2013-10-12</a:t>
            </a:r>
            <a:endParaRPr lang="ko-KR" altLang="en-US" dirty="0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ko-KR" altLang="en-US" smtClean="0"/>
              <a:t>동서비교문학회</a:t>
            </a:r>
            <a:r>
              <a:rPr lang="en-US" altLang="ko-KR" smtClean="0"/>
              <a:t>/</a:t>
            </a:r>
            <a:r>
              <a:rPr lang="ko-KR" altLang="en-US" smtClean="0"/>
              <a:t>세계문학콜로키움</a:t>
            </a:r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C26F00-7078-4601-8016-0E43D5AE7F21}" type="slidenum">
              <a:rPr lang="ko-KR" altLang="en-US" smtClean="0"/>
              <a:pPr/>
              <a:t>2</a:t>
            </a:fld>
            <a:endParaRPr lang="ko-KR" altLang="en-US"/>
          </a:p>
        </p:txBody>
      </p:sp>
      <p:sp>
        <p:nvSpPr>
          <p:cNvPr id="5" name="TextBox 4"/>
          <p:cNvSpPr txBox="1"/>
          <p:nvPr/>
        </p:nvSpPr>
        <p:spPr>
          <a:xfrm>
            <a:off x="539552" y="1667308"/>
            <a:ext cx="8208912" cy="2246769"/>
          </a:xfrm>
          <a:prstGeom prst="rect">
            <a:avLst/>
          </a:prstGeom>
          <a:solidFill>
            <a:schemeClr val="bg1"/>
          </a:solidFill>
        </p:spPr>
        <p:txBody>
          <a:bodyPr wrap="square" rtlCol="0" anchor="ctr" anchorCtr="0">
            <a:spAutoFit/>
          </a:bodyPr>
          <a:lstStyle/>
          <a:p>
            <a:r>
              <a:rPr lang="en-US" altLang="ko-KR" sz="2800" b="1" dirty="0" smtClean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울릉도B" pitchFamily="18" charset="-127"/>
                <a:ea typeface="HY울릉도B" pitchFamily="18" charset="-127"/>
              </a:rPr>
              <a:t>    1. </a:t>
            </a:r>
            <a:r>
              <a:rPr lang="ko-KR" altLang="en-US" sz="2800" b="1" dirty="0" smtClean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울릉도B" pitchFamily="18" charset="-127"/>
                <a:ea typeface="HY울릉도B" pitchFamily="18" charset="-127"/>
              </a:rPr>
              <a:t>국내아랍문학현황</a:t>
            </a:r>
            <a:endParaRPr lang="en-US" altLang="ko-KR" sz="2800" b="1" dirty="0" smtClean="0">
              <a:solidFill>
                <a:schemeClr val="bg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울릉도B" pitchFamily="18" charset="-127"/>
              <a:ea typeface="HY울릉도B" pitchFamily="18" charset="-127"/>
            </a:endParaRPr>
          </a:p>
          <a:p>
            <a:endParaRPr lang="en-US" altLang="ko-KR" sz="2800" b="1" dirty="0" smtClean="0">
              <a:solidFill>
                <a:schemeClr val="bg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울릉도B" pitchFamily="18" charset="-127"/>
              <a:ea typeface="HY울릉도B" pitchFamily="18" charset="-127"/>
            </a:endParaRPr>
          </a:p>
          <a:p>
            <a:r>
              <a:rPr lang="en-US" altLang="ko-KR" sz="2800" b="1" dirty="0" smtClean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울릉도B" pitchFamily="18" charset="-127"/>
                <a:ea typeface="HY울릉도B" pitchFamily="18" charset="-127"/>
              </a:rPr>
              <a:t>    2. </a:t>
            </a:r>
            <a:r>
              <a:rPr lang="ko-KR" altLang="en-US" sz="2800" b="1" dirty="0" smtClean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울릉도B" pitchFamily="18" charset="-127"/>
                <a:ea typeface="HY울릉도B" pitchFamily="18" charset="-127"/>
              </a:rPr>
              <a:t>아랍문학사</a:t>
            </a:r>
            <a:endParaRPr lang="en-US" altLang="ko-KR" sz="2800" b="1" dirty="0" smtClean="0">
              <a:solidFill>
                <a:schemeClr val="bg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울릉도B" pitchFamily="18" charset="-127"/>
              <a:ea typeface="HY울릉도B" pitchFamily="18" charset="-127"/>
            </a:endParaRPr>
          </a:p>
          <a:p>
            <a:endParaRPr lang="en-US" altLang="ko-KR" sz="2800" b="1" dirty="0" smtClean="0">
              <a:solidFill>
                <a:schemeClr val="bg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울릉도B" pitchFamily="18" charset="-127"/>
              <a:ea typeface="HY울릉도B" pitchFamily="18" charset="-127"/>
            </a:endParaRPr>
          </a:p>
          <a:p>
            <a:r>
              <a:rPr lang="en-US" altLang="ko-KR" sz="2800" b="1" dirty="0" smtClean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울릉도B" pitchFamily="18" charset="-127"/>
                <a:ea typeface="HY울릉도B" pitchFamily="18" charset="-127"/>
              </a:rPr>
              <a:t>    3. </a:t>
            </a:r>
            <a:r>
              <a:rPr lang="ko-KR" altLang="en-US" sz="2800" b="1" dirty="0" smtClean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울릉도B" pitchFamily="18" charset="-127"/>
                <a:ea typeface="HY울릉도B" pitchFamily="18" charset="-127"/>
              </a:rPr>
              <a:t>아랍산문의 대표작</a:t>
            </a:r>
            <a:r>
              <a:rPr lang="en-US" altLang="ko-KR" sz="2800" b="1" dirty="0" smtClean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울릉도B" pitchFamily="18" charset="-127"/>
                <a:ea typeface="HY울릉도B" pitchFamily="18" charset="-127"/>
              </a:rPr>
              <a:t>“</a:t>
            </a:r>
            <a:r>
              <a:rPr lang="ko-KR" altLang="en-US" sz="2800" b="1" dirty="0" smtClean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울릉도B" pitchFamily="18" charset="-127"/>
                <a:ea typeface="HY울릉도B" pitchFamily="18" charset="-127"/>
              </a:rPr>
              <a:t>천일야화</a:t>
            </a:r>
            <a:r>
              <a:rPr lang="en-US" altLang="ko-KR" sz="2800" b="1" dirty="0" smtClean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울릉도B" pitchFamily="18" charset="-127"/>
                <a:ea typeface="HY울릉도B" pitchFamily="18" charset="-127"/>
              </a:rPr>
              <a:t>”</a:t>
            </a:r>
            <a:endParaRPr lang="ko-KR" altLang="en-US" sz="2800" b="1" dirty="0">
              <a:solidFill>
                <a:schemeClr val="bg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울릉도B" pitchFamily="18" charset="-127"/>
              <a:ea typeface="HY울릉도B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690964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 txBox="1">
            <a:spLocks/>
          </p:cNvSpPr>
          <p:nvPr/>
        </p:nvSpPr>
        <p:spPr>
          <a:xfrm>
            <a:off x="395536" y="404664"/>
            <a:ext cx="8307456" cy="1008112"/>
          </a:xfrm>
          <a:prstGeom prst="rect">
            <a:avLst/>
          </a:prstGeom>
          <a:solidFill>
            <a:schemeClr val="tx1"/>
          </a:solidFill>
        </p:spPr>
        <p:txBody>
          <a:bodyPr>
            <a:normAutofit/>
          </a:bodyPr>
          <a:lstStyle/>
          <a:p>
            <a:pPr marL="265176" lvl="0" indent="-265176">
              <a:lnSpc>
                <a:spcPct val="150000"/>
              </a:lnSpc>
              <a:spcBef>
                <a:spcPts val="250"/>
              </a:spcBef>
              <a:buClr>
                <a:schemeClr val="accent1"/>
              </a:buClr>
              <a:buSzPct val="80000"/>
              <a:buFont typeface="Wingdings 2"/>
              <a:buChar char=""/>
            </a:pPr>
            <a:r>
              <a:rPr kumimoji="0" lang="en-US" altLang="ko-KR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맑은 고딕"/>
                <a:ea typeface="맑은 고딕"/>
                <a:cs typeface="+mn-cs"/>
              </a:rPr>
              <a:t>“</a:t>
            </a:r>
            <a:r>
              <a:rPr kumimoji="0" lang="ko-KR" alt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맑은 고딕"/>
                <a:ea typeface="맑은 고딕"/>
                <a:cs typeface="+mn-cs"/>
              </a:rPr>
              <a:t>문학</a:t>
            </a:r>
            <a:r>
              <a:rPr kumimoji="0" lang="en-US" altLang="ko-KR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맑은 고딕"/>
                <a:ea typeface="맑은 고딕"/>
                <a:cs typeface="+mn-cs"/>
              </a:rPr>
              <a:t>” </a:t>
            </a:r>
            <a:r>
              <a:rPr kumimoji="0" lang="ko-KR" alt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맑은 고딕"/>
                <a:ea typeface="맑은 고딕"/>
                <a:cs typeface="+mn-cs"/>
              </a:rPr>
              <a:t>용어</a:t>
            </a:r>
            <a:r>
              <a:rPr kumimoji="0" lang="ko-KR" altLang="en-US" sz="3200" b="1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맑은 고딕"/>
                <a:ea typeface="맑은 고딕"/>
                <a:cs typeface="+mn-cs"/>
              </a:rPr>
              <a:t> 정립 과정</a:t>
            </a:r>
            <a:r>
              <a:rPr kumimoji="0" lang="en-US" altLang="ko-KR" sz="3200" b="1" i="0" u="none" strike="noStrike" kern="120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맑은 고딕"/>
                <a:ea typeface="맑은 고딕"/>
                <a:cs typeface="+mn-cs"/>
              </a:rPr>
              <a:t>(</a:t>
            </a:r>
            <a:r>
              <a:rPr lang="en-US" altLang="ko-KR" sz="3200" b="1" dirty="0" err="1" smtClean="0">
                <a:solidFill>
                  <a:srgbClr val="FF0000"/>
                </a:solidFill>
                <a:latin typeface="맑은 고딕"/>
                <a:ea typeface="맑은 고딕"/>
              </a:rPr>
              <a:t>Qasidah</a:t>
            </a:r>
            <a:r>
              <a:rPr lang="en-US" altLang="ko-KR" sz="3200" b="1" dirty="0" smtClean="0">
                <a:solidFill>
                  <a:srgbClr val="FF0000"/>
                </a:solidFill>
                <a:latin typeface="맑은 고딕"/>
                <a:ea typeface="맑은 고딕"/>
              </a:rPr>
              <a:t> </a:t>
            </a:r>
            <a:r>
              <a:rPr lang="ko-KR" altLang="en-US" sz="3200" b="1" dirty="0" smtClean="0">
                <a:solidFill>
                  <a:srgbClr val="FF0000"/>
                </a:solidFill>
                <a:latin typeface="맑은 고딕"/>
                <a:ea typeface="맑은 고딕"/>
              </a:rPr>
              <a:t>예시</a:t>
            </a:r>
            <a:r>
              <a:rPr lang="en-US" altLang="ko-KR" sz="3200" b="1" dirty="0" smtClean="0">
                <a:solidFill>
                  <a:srgbClr val="FF0000"/>
                </a:solidFill>
                <a:latin typeface="맑은 고딕"/>
                <a:ea typeface="맑은 고딕"/>
              </a:rPr>
              <a:t>)</a:t>
            </a:r>
            <a:endParaRPr kumimoji="0" lang="en-US" altLang="ko-KR" sz="3200" b="1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맑은 고딕"/>
              <a:ea typeface="맑은 고딕"/>
            </a:endParaRP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ko-KR" smtClean="0"/>
              <a:t>2013-10-12</a:t>
            </a:r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C26F00-7078-4601-8016-0E43D5AE7F21}" type="slidenum">
              <a:rPr lang="ko-KR" altLang="en-US" smtClean="0"/>
              <a:pPr/>
              <a:t>20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ko-KR" altLang="en-US" smtClean="0"/>
              <a:t>동서비교문학회</a:t>
            </a:r>
            <a:r>
              <a:rPr lang="en-US" altLang="ko-KR" smtClean="0"/>
              <a:t>/</a:t>
            </a:r>
            <a:r>
              <a:rPr lang="ko-KR" altLang="en-US" smtClean="0"/>
              <a:t>세계문학콜로키움</a:t>
            </a:r>
            <a:endParaRPr lang="ko-KR" altLang="en-US"/>
          </a:p>
        </p:txBody>
      </p:sp>
      <p:sp>
        <p:nvSpPr>
          <p:cNvPr id="2" name="TextBox 1"/>
          <p:cNvSpPr txBox="1"/>
          <p:nvPr/>
        </p:nvSpPr>
        <p:spPr>
          <a:xfrm>
            <a:off x="422322" y="1457965"/>
            <a:ext cx="8163440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dirty="0" smtClean="0">
                <a:latin typeface="HY신명조" pitchFamily="18" charset="-127"/>
                <a:ea typeface="HY신명조" pitchFamily="18" charset="-127"/>
              </a:rPr>
              <a:t>1- </a:t>
            </a:r>
            <a:r>
              <a:rPr lang="ko-KR" altLang="en-US" dirty="0" smtClean="0">
                <a:latin typeface="HY신명조" pitchFamily="18" charset="-127"/>
                <a:ea typeface="HY신명조" pitchFamily="18" charset="-127"/>
              </a:rPr>
              <a:t>친구여</a:t>
            </a:r>
            <a:r>
              <a:rPr lang="en-US" altLang="ko-KR" dirty="0" smtClean="0">
                <a:latin typeface="HY신명조" pitchFamily="18" charset="-127"/>
                <a:ea typeface="HY신명조" pitchFamily="18" charset="-127"/>
              </a:rPr>
              <a:t>, </a:t>
            </a:r>
            <a:r>
              <a:rPr lang="ko-KR" altLang="en-US" dirty="0" smtClean="0">
                <a:latin typeface="HY신명조" pitchFamily="18" charset="-127"/>
                <a:ea typeface="HY신명조" pitchFamily="18" charset="-127"/>
              </a:rPr>
              <a:t>멈추게</a:t>
            </a:r>
            <a:r>
              <a:rPr lang="en-US" altLang="ko-KR" dirty="0" smtClean="0">
                <a:latin typeface="HY신명조" pitchFamily="18" charset="-127"/>
                <a:ea typeface="HY신명조" pitchFamily="18" charset="-127"/>
              </a:rPr>
              <a:t>. </a:t>
            </a:r>
            <a:r>
              <a:rPr lang="ko-KR" altLang="en-US" dirty="0" err="1" smtClean="0">
                <a:latin typeface="HY신명조" pitchFamily="18" charset="-127"/>
                <a:ea typeface="HY신명조" pitchFamily="18" charset="-127"/>
              </a:rPr>
              <a:t>알다쿨과</a:t>
            </a:r>
            <a:r>
              <a:rPr lang="ko-KR" altLang="en-US" dirty="0" smtClean="0">
                <a:latin typeface="HY신명조" pitchFamily="18" charset="-127"/>
                <a:ea typeface="HY신명조" pitchFamily="18" charset="-127"/>
              </a:rPr>
              <a:t> </a:t>
            </a:r>
            <a:r>
              <a:rPr lang="ko-KR" altLang="en-US" dirty="0" err="1" smtClean="0">
                <a:latin typeface="HY신명조" pitchFamily="18" charset="-127"/>
                <a:ea typeface="HY신명조" pitchFamily="18" charset="-127"/>
              </a:rPr>
              <a:t>하우말</a:t>
            </a:r>
            <a:r>
              <a:rPr lang="ko-KR" altLang="en-US" dirty="0" smtClean="0">
                <a:latin typeface="HY신명조" pitchFamily="18" charset="-127"/>
                <a:ea typeface="HY신명조" pitchFamily="18" charset="-127"/>
              </a:rPr>
              <a:t> 사이의 </a:t>
            </a:r>
            <a:endParaRPr lang="en-US" altLang="ko-KR" dirty="0" smtClean="0">
              <a:latin typeface="HY신명조" pitchFamily="18" charset="-127"/>
              <a:ea typeface="HY신명조" pitchFamily="18" charset="-127"/>
            </a:endParaRPr>
          </a:p>
          <a:p>
            <a:pPr>
              <a:lnSpc>
                <a:spcPct val="150000"/>
              </a:lnSpc>
            </a:pPr>
            <a:r>
              <a:rPr lang="ko-KR" altLang="en-US" dirty="0" smtClean="0">
                <a:latin typeface="HY신명조" pitchFamily="18" charset="-127"/>
                <a:ea typeface="HY신명조" pitchFamily="18" charset="-127"/>
              </a:rPr>
              <a:t>      구불구불한 </a:t>
            </a:r>
            <a:r>
              <a:rPr lang="ko-KR" altLang="en-US" dirty="0" err="1" smtClean="0">
                <a:latin typeface="HY신명조" pitchFamily="18" charset="-127"/>
                <a:ea typeface="HY신명조" pitchFamily="18" charset="-127"/>
              </a:rPr>
              <a:t>모래터</a:t>
            </a:r>
            <a:r>
              <a:rPr lang="ko-KR" altLang="en-US" dirty="0" smtClean="0">
                <a:latin typeface="HY신명조" pitchFamily="18" charset="-127"/>
                <a:ea typeface="HY신명조" pitchFamily="18" charset="-127"/>
              </a:rPr>
              <a:t> 한 켠에 있는 옛집과 애인을 회상하며 울어나 보세</a:t>
            </a:r>
            <a:r>
              <a:rPr lang="en-US" altLang="ko-KR" dirty="0" smtClean="0">
                <a:latin typeface="HY신명조" pitchFamily="18" charset="-127"/>
                <a:ea typeface="HY신명조" pitchFamily="18" charset="-127"/>
              </a:rPr>
              <a:t>.</a:t>
            </a:r>
          </a:p>
          <a:p>
            <a:pPr>
              <a:lnSpc>
                <a:spcPct val="150000"/>
              </a:lnSpc>
            </a:pPr>
            <a:r>
              <a:rPr lang="en-US" altLang="ko-KR" dirty="0" smtClean="0">
                <a:latin typeface="HY신명조" pitchFamily="18" charset="-127"/>
                <a:ea typeface="HY신명조" pitchFamily="18" charset="-127"/>
              </a:rPr>
              <a:t>2- </a:t>
            </a:r>
            <a:r>
              <a:rPr lang="ko-KR" altLang="en-US" dirty="0" err="1" smtClean="0">
                <a:latin typeface="HY신명조" pitchFamily="18" charset="-127"/>
                <a:ea typeface="HY신명조" pitchFamily="18" charset="-127"/>
              </a:rPr>
              <a:t>투디하</a:t>
            </a:r>
            <a:r>
              <a:rPr lang="en-US" altLang="ko-KR" dirty="0" smtClean="0">
                <a:latin typeface="HY신명조" pitchFamily="18" charset="-127"/>
                <a:ea typeface="HY신명조" pitchFamily="18" charset="-127"/>
              </a:rPr>
              <a:t>, </a:t>
            </a:r>
            <a:r>
              <a:rPr lang="ko-KR" altLang="en-US" dirty="0" err="1" smtClean="0">
                <a:latin typeface="HY신명조" pitchFamily="18" charset="-127"/>
                <a:ea typeface="HY신명조" pitchFamily="18" charset="-127"/>
              </a:rPr>
              <a:t>알미끄라</a:t>
            </a:r>
            <a:r>
              <a:rPr lang="ko-KR" altLang="en-US" dirty="0" smtClean="0">
                <a:latin typeface="HY신명조" pitchFamily="18" charset="-127"/>
                <a:ea typeface="HY신명조" pitchFamily="18" charset="-127"/>
              </a:rPr>
              <a:t> 사이에 있는 옛 집터 흔적은 남풍 북풍이</a:t>
            </a:r>
            <a:endParaRPr lang="en-US" altLang="ko-KR" dirty="0" smtClean="0">
              <a:latin typeface="HY신명조" pitchFamily="18" charset="-127"/>
              <a:ea typeface="HY신명조" pitchFamily="18" charset="-127"/>
            </a:endParaRPr>
          </a:p>
          <a:p>
            <a:pPr>
              <a:lnSpc>
                <a:spcPct val="150000"/>
              </a:lnSpc>
            </a:pPr>
            <a:r>
              <a:rPr lang="ko-KR" altLang="en-US" dirty="0" smtClean="0">
                <a:latin typeface="HY신명조" pitchFamily="18" charset="-127"/>
                <a:ea typeface="HY신명조" pitchFamily="18" charset="-127"/>
              </a:rPr>
              <a:t>      마치 천을 짜듯 번갈아 불어와 지워지지 않았구나</a:t>
            </a:r>
            <a:r>
              <a:rPr lang="en-US" altLang="ko-KR" dirty="0" smtClean="0">
                <a:latin typeface="HY신명조" pitchFamily="18" charset="-127"/>
                <a:ea typeface="HY신명조" pitchFamily="18" charset="-127"/>
              </a:rPr>
              <a:t>.</a:t>
            </a:r>
          </a:p>
          <a:p>
            <a:pPr>
              <a:lnSpc>
                <a:spcPct val="150000"/>
              </a:lnSpc>
            </a:pPr>
            <a:r>
              <a:rPr lang="en-US" altLang="ko-KR" dirty="0" smtClean="0">
                <a:latin typeface="HY신명조" pitchFamily="18" charset="-127"/>
                <a:ea typeface="HY신명조" pitchFamily="18" charset="-127"/>
              </a:rPr>
              <a:t>3- </a:t>
            </a:r>
            <a:r>
              <a:rPr lang="ko-KR" altLang="en-US" dirty="0" smtClean="0">
                <a:latin typeface="HY신명조" pitchFamily="18" charset="-127"/>
                <a:ea typeface="HY신명조" pitchFamily="18" charset="-127"/>
              </a:rPr>
              <a:t>눈에 들어오는 것은 넓은 옛 집터에 흩어져 있는</a:t>
            </a:r>
            <a:r>
              <a:rPr lang="en-US" altLang="ko-KR" dirty="0" smtClean="0">
                <a:latin typeface="HY신명조" pitchFamily="18" charset="-127"/>
                <a:ea typeface="HY신명조" pitchFamily="18" charset="-127"/>
              </a:rPr>
              <a:t>,</a:t>
            </a:r>
          </a:p>
          <a:p>
            <a:pPr>
              <a:lnSpc>
                <a:spcPct val="150000"/>
              </a:lnSpc>
            </a:pPr>
            <a:r>
              <a:rPr lang="ko-KR" altLang="en-US" dirty="0" smtClean="0">
                <a:latin typeface="HY신명조" pitchFamily="18" charset="-127"/>
                <a:ea typeface="HY신명조" pitchFamily="18" charset="-127"/>
              </a:rPr>
              <a:t>      후추 알갱이 같은 흰 영양들의 분</a:t>
            </a:r>
            <a:r>
              <a:rPr lang="en-US" altLang="ko-KR" dirty="0" smtClean="0">
                <a:latin typeface="HY신명조" pitchFamily="18" charset="-127"/>
                <a:ea typeface="HY신명조" pitchFamily="18" charset="-127"/>
              </a:rPr>
              <a:t>(</a:t>
            </a:r>
            <a:r>
              <a:rPr lang="ko-KR" altLang="en-US" dirty="0" smtClean="0">
                <a:latin typeface="HY신명조" pitchFamily="18" charset="-127"/>
                <a:ea typeface="HY신명조" pitchFamily="18" charset="-127"/>
              </a:rPr>
              <a:t>糞</a:t>
            </a:r>
            <a:r>
              <a:rPr lang="en-US" altLang="ko-KR" dirty="0" smtClean="0">
                <a:latin typeface="HY신명조" pitchFamily="18" charset="-127"/>
                <a:ea typeface="HY신명조" pitchFamily="18" charset="-127"/>
              </a:rPr>
              <a:t>)</a:t>
            </a:r>
          </a:p>
          <a:p>
            <a:pPr>
              <a:lnSpc>
                <a:spcPct val="150000"/>
              </a:lnSpc>
            </a:pPr>
            <a:r>
              <a:rPr lang="en-US" altLang="ko-KR" dirty="0" smtClean="0">
                <a:latin typeface="HY신명조" pitchFamily="18" charset="-127"/>
                <a:ea typeface="HY신명조" pitchFamily="18" charset="-127"/>
              </a:rPr>
              <a:t>4- </a:t>
            </a:r>
            <a:r>
              <a:rPr lang="ko-KR" altLang="en-US" dirty="0" smtClean="0">
                <a:latin typeface="HY신명조" pitchFamily="18" charset="-127"/>
                <a:ea typeface="HY신명조" pitchFamily="18" charset="-127"/>
              </a:rPr>
              <a:t>나는 그녀의 일행이 떠나던 날 아침 홀로 동네에 가시나무 숲에서</a:t>
            </a:r>
            <a:r>
              <a:rPr lang="en-US" altLang="ko-KR" dirty="0" smtClean="0">
                <a:latin typeface="HY신명조" pitchFamily="18" charset="-127"/>
                <a:ea typeface="HY신명조" pitchFamily="18" charset="-127"/>
              </a:rPr>
              <a:t>,</a:t>
            </a:r>
          </a:p>
          <a:p>
            <a:pPr>
              <a:lnSpc>
                <a:spcPct val="150000"/>
              </a:lnSpc>
            </a:pPr>
            <a:r>
              <a:rPr lang="ko-KR" altLang="en-US" dirty="0" smtClean="0">
                <a:latin typeface="HY신명조" pitchFamily="18" charset="-127"/>
                <a:ea typeface="HY신명조" pitchFamily="18" charset="-127"/>
              </a:rPr>
              <a:t>      정향 껍질을 벗기며 눈물 짓는 자처럼 눈물을 흘렸었다</a:t>
            </a:r>
            <a:r>
              <a:rPr lang="en-US" altLang="ko-KR" dirty="0" smtClean="0">
                <a:latin typeface="HY신명조" pitchFamily="18" charset="-127"/>
                <a:ea typeface="HY신명조" pitchFamily="18" charset="-127"/>
              </a:rPr>
              <a:t>.</a:t>
            </a:r>
          </a:p>
          <a:p>
            <a:pPr>
              <a:lnSpc>
                <a:spcPct val="150000"/>
              </a:lnSpc>
            </a:pPr>
            <a:r>
              <a:rPr lang="en-US" altLang="ko-KR" dirty="0" smtClean="0">
                <a:latin typeface="HY신명조" pitchFamily="18" charset="-127"/>
                <a:ea typeface="HY신명조" pitchFamily="18" charset="-127"/>
              </a:rPr>
              <a:t>5- </a:t>
            </a:r>
            <a:r>
              <a:rPr lang="ko-KR" altLang="en-US" dirty="0" smtClean="0">
                <a:latin typeface="HY신명조" pitchFamily="18" charset="-127"/>
                <a:ea typeface="HY신명조" pitchFamily="18" charset="-127"/>
              </a:rPr>
              <a:t>집터에서 동행자들은 나를 위해 낙타를 멈춰 세우고</a:t>
            </a:r>
            <a:r>
              <a:rPr lang="en-US" altLang="ko-KR" dirty="0" smtClean="0">
                <a:latin typeface="HY신명조" pitchFamily="18" charset="-127"/>
                <a:ea typeface="HY신명조" pitchFamily="18" charset="-127"/>
              </a:rPr>
              <a:t>,</a:t>
            </a:r>
          </a:p>
          <a:p>
            <a:pPr>
              <a:lnSpc>
                <a:spcPct val="150000"/>
              </a:lnSpc>
            </a:pPr>
            <a:r>
              <a:rPr lang="en-US" altLang="ko-KR" dirty="0" smtClean="0">
                <a:latin typeface="HY신명조" pitchFamily="18" charset="-127"/>
                <a:ea typeface="HY신명조" pitchFamily="18" charset="-127"/>
              </a:rPr>
              <a:t>     “</a:t>
            </a:r>
            <a:r>
              <a:rPr lang="ko-KR" altLang="en-US" dirty="0" smtClean="0">
                <a:latin typeface="HY신명조" pitchFamily="18" charset="-127"/>
                <a:ea typeface="HY신명조" pitchFamily="18" charset="-127"/>
              </a:rPr>
              <a:t>너무 슬퍼 말게</a:t>
            </a:r>
            <a:r>
              <a:rPr lang="en-US" altLang="ko-KR" dirty="0" smtClean="0">
                <a:latin typeface="HY신명조" pitchFamily="18" charset="-127"/>
                <a:ea typeface="HY신명조" pitchFamily="18" charset="-127"/>
              </a:rPr>
              <a:t>. </a:t>
            </a:r>
            <a:r>
              <a:rPr lang="ko-KR" altLang="en-US" dirty="0" smtClean="0">
                <a:latin typeface="HY신명조" pitchFamily="18" charset="-127"/>
                <a:ea typeface="HY신명조" pitchFamily="18" charset="-127"/>
              </a:rPr>
              <a:t>참아</a:t>
            </a:r>
            <a:r>
              <a:rPr lang="en-US" altLang="ko-KR" dirty="0" smtClean="0">
                <a:latin typeface="HY신명조" pitchFamily="18" charset="-127"/>
                <a:ea typeface="HY신명조" pitchFamily="18" charset="-127"/>
              </a:rPr>
              <a:t>”</a:t>
            </a:r>
            <a:r>
              <a:rPr lang="ko-KR" altLang="en-US" dirty="0" smtClean="0">
                <a:latin typeface="HY신명조" pitchFamily="18" charset="-127"/>
                <a:ea typeface="HY신명조" pitchFamily="18" charset="-127"/>
              </a:rPr>
              <a:t>라고 말하지만</a:t>
            </a:r>
            <a:endParaRPr lang="en-US" altLang="ko-KR" dirty="0" smtClean="0">
              <a:latin typeface="HY신명조" pitchFamily="18" charset="-127"/>
              <a:ea typeface="HY신명조" pitchFamily="18" charset="-127"/>
            </a:endParaRPr>
          </a:p>
          <a:p>
            <a:pPr>
              <a:lnSpc>
                <a:spcPct val="150000"/>
              </a:lnSpc>
            </a:pPr>
            <a:r>
              <a:rPr lang="en-US" altLang="ko-KR" dirty="0" smtClean="0">
                <a:latin typeface="HY신명조" pitchFamily="18" charset="-127"/>
                <a:ea typeface="HY신명조" pitchFamily="18" charset="-127"/>
              </a:rPr>
              <a:t>6- </a:t>
            </a:r>
            <a:r>
              <a:rPr lang="ko-KR" altLang="en-US" dirty="0" smtClean="0">
                <a:latin typeface="HY신명조" pitchFamily="18" charset="-127"/>
                <a:ea typeface="HY신명조" pitchFamily="18" charset="-127"/>
              </a:rPr>
              <a:t>내 슬픔을 치유해주는 것은 흐르는 눈물뿐</a:t>
            </a:r>
            <a:endParaRPr lang="en-US" altLang="ko-KR" dirty="0" smtClean="0">
              <a:latin typeface="HY신명조" pitchFamily="18" charset="-127"/>
              <a:ea typeface="HY신명조" pitchFamily="18" charset="-127"/>
            </a:endParaRPr>
          </a:p>
          <a:p>
            <a:pPr>
              <a:lnSpc>
                <a:spcPct val="150000"/>
              </a:lnSpc>
            </a:pPr>
            <a:r>
              <a:rPr lang="ko-KR" altLang="en-US" dirty="0" smtClean="0">
                <a:latin typeface="HY신명조" pitchFamily="18" charset="-127"/>
                <a:ea typeface="HY신명조" pitchFamily="18" charset="-127"/>
              </a:rPr>
              <a:t>      지워진 옛 집터에 내가 의지할 만한 것은 없구나</a:t>
            </a:r>
            <a:r>
              <a:rPr lang="en-US" altLang="ko-KR" dirty="0" smtClean="0">
                <a:latin typeface="HY신명조" pitchFamily="18" charset="-127"/>
                <a:ea typeface="HY신명조" pitchFamily="18" charset="-127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527026941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3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099122">
            <a:off x="1201396" y="1438025"/>
            <a:ext cx="6762661" cy="50754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텍스트 개체 틀 2"/>
          <p:cNvSpPr txBox="1">
            <a:spLocks/>
          </p:cNvSpPr>
          <p:nvPr/>
        </p:nvSpPr>
        <p:spPr>
          <a:xfrm>
            <a:off x="395536" y="404664"/>
            <a:ext cx="8307456" cy="1008112"/>
          </a:xfrm>
          <a:prstGeom prst="rect">
            <a:avLst/>
          </a:prstGeom>
          <a:solidFill>
            <a:schemeClr val="tx1"/>
          </a:solidFill>
        </p:spPr>
        <p:txBody>
          <a:bodyPr>
            <a:normAutofit/>
          </a:bodyPr>
          <a:lstStyle/>
          <a:p>
            <a:pPr marL="265176" lvl="0" indent="-265176">
              <a:lnSpc>
                <a:spcPct val="150000"/>
              </a:lnSpc>
              <a:spcBef>
                <a:spcPts val="250"/>
              </a:spcBef>
              <a:buClr>
                <a:schemeClr val="accent1"/>
              </a:buClr>
              <a:buSzPct val="80000"/>
              <a:buFont typeface="Wingdings 2"/>
              <a:buChar char=""/>
            </a:pPr>
            <a:r>
              <a:rPr kumimoji="0" lang="en-US" altLang="ko-KR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맑은 고딕"/>
                <a:ea typeface="맑은 고딕"/>
                <a:cs typeface="+mn-cs"/>
              </a:rPr>
              <a:t>“</a:t>
            </a:r>
            <a:r>
              <a:rPr kumimoji="0" lang="ko-KR" alt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맑은 고딕"/>
                <a:ea typeface="맑은 고딕"/>
                <a:cs typeface="+mn-cs"/>
              </a:rPr>
              <a:t>문학</a:t>
            </a:r>
            <a:r>
              <a:rPr kumimoji="0" lang="en-US" altLang="ko-KR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맑은 고딕"/>
                <a:ea typeface="맑은 고딕"/>
                <a:cs typeface="+mn-cs"/>
              </a:rPr>
              <a:t>” </a:t>
            </a:r>
            <a:r>
              <a:rPr kumimoji="0" lang="ko-KR" alt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맑은 고딕"/>
                <a:ea typeface="맑은 고딕"/>
                <a:cs typeface="+mn-cs"/>
              </a:rPr>
              <a:t>용어</a:t>
            </a:r>
            <a:r>
              <a:rPr kumimoji="0" lang="ko-KR" altLang="en-US" sz="3200" b="1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맑은 고딕"/>
                <a:ea typeface="맑은 고딕"/>
                <a:cs typeface="+mn-cs"/>
              </a:rPr>
              <a:t> 정립 과정</a:t>
            </a:r>
            <a:endParaRPr kumimoji="0" lang="en-US" altLang="ko-KR" sz="3200" b="1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맑은 고딕"/>
              <a:ea typeface="맑은 고딕"/>
              <a:cs typeface="+mn-cs"/>
            </a:endParaRP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ko-KR" smtClean="0"/>
              <a:t>2013-10-12</a:t>
            </a:r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C26F00-7078-4601-8016-0E43D5AE7F21}" type="slidenum">
              <a:rPr lang="ko-KR" altLang="en-US" smtClean="0"/>
              <a:pPr/>
              <a:t>21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ko-KR" altLang="en-US" smtClean="0"/>
              <a:t>동서비교문학회</a:t>
            </a:r>
            <a:r>
              <a:rPr lang="en-US" altLang="ko-KR" smtClean="0"/>
              <a:t>/</a:t>
            </a:r>
            <a:r>
              <a:rPr lang="ko-KR" altLang="en-US" smtClean="0"/>
              <a:t>세계문학콜로키움</a:t>
            </a:r>
            <a:endParaRPr lang="ko-KR" altLang="en-US"/>
          </a:p>
        </p:txBody>
      </p:sp>
      <p:sp>
        <p:nvSpPr>
          <p:cNvPr id="9" name="내용 개체 틀 2"/>
          <p:cNvSpPr txBox="1">
            <a:spLocks/>
          </p:cNvSpPr>
          <p:nvPr/>
        </p:nvSpPr>
        <p:spPr>
          <a:xfrm>
            <a:off x="1740242" y="2300317"/>
            <a:ext cx="5544616" cy="3514999"/>
          </a:xfrm>
          <a:prstGeom prst="rect">
            <a:avLst/>
          </a:prstGeom>
        </p:spPr>
        <p:txBody>
          <a:bodyPr/>
          <a:lstStyle/>
          <a:p>
            <a:pPr marL="265176" marR="0" lvl="0" indent="-265176" algn="l" defTabSz="914400" rtl="0" eaLnBrk="1" fontAlgn="auto" latinLnBrk="1" hangingPunct="1">
              <a:lnSpc>
                <a:spcPct val="11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r>
              <a:rPr lang="en-US" altLang="ko-KR" noProof="0" dirty="0" smtClean="0">
                <a:latin typeface="HY강B" panose="02030600000101010101" pitchFamily="18" charset="-127"/>
                <a:ea typeface="HY강B" panose="02030600000101010101" pitchFamily="18" charset="-127"/>
              </a:rPr>
              <a:t>“19C </a:t>
            </a:r>
            <a:r>
              <a:rPr lang="ko-KR" altLang="en-US" noProof="0" dirty="0" smtClean="0">
                <a:latin typeface="HY강B" panose="02030600000101010101" pitchFamily="18" charset="-127"/>
                <a:ea typeface="HY강B" panose="02030600000101010101" pitchFamily="18" charset="-127"/>
              </a:rPr>
              <a:t>오스만 터키인들이 서구에서 문학을 가리키는 말과 대응되는 표현을 찾기 위해서 아랍어 단어 </a:t>
            </a:r>
            <a:r>
              <a:rPr lang="en-US" altLang="ko-KR" noProof="0" dirty="0" smtClean="0">
                <a:latin typeface="HY강B" panose="02030600000101010101" pitchFamily="18" charset="-127"/>
                <a:ea typeface="HY강B" panose="02030600000101010101" pitchFamily="18" charset="-127"/>
              </a:rPr>
              <a:t>‘</a:t>
            </a:r>
            <a:r>
              <a:rPr lang="ko-KR" altLang="en-US" noProof="0" dirty="0" err="1" smtClean="0">
                <a:latin typeface="HY강B" panose="02030600000101010101" pitchFamily="18" charset="-127"/>
                <a:ea typeface="HY강B" panose="02030600000101010101" pitchFamily="18" charset="-127"/>
              </a:rPr>
              <a:t>아답</a:t>
            </a:r>
            <a:r>
              <a:rPr lang="en-US" altLang="ko-KR" noProof="0" dirty="0" smtClean="0">
                <a:latin typeface="HY강B" panose="02030600000101010101" pitchFamily="18" charset="-127"/>
                <a:ea typeface="HY강B" panose="02030600000101010101" pitchFamily="18" charset="-127"/>
              </a:rPr>
              <a:t>(</a:t>
            </a:r>
            <a:r>
              <a:rPr lang="en-US" altLang="ko-KR" noProof="0" dirty="0" err="1" smtClean="0">
                <a:latin typeface="HY강B" panose="02030600000101010101" pitchFamily="18" charset="-127"/>
                <a:ea typeface="HY강B" panose="02030600000101010101" pitchFamily="18" charset="-127"/>
              </a:rPr>
              <a:t>adab</a:t>
            </a:r>
            <a:r>
              <a:rPr lang="en-US" altLang="ko-KR" noProof="0" dirty="0" smtClean="0">
                <a:latin typeface="HY강B" panose="02030600000101010101" pitchFamily="18" charset="-127"/>
                <a:ea typeface="HY강B" panose="02030600000101010101" pitchFamily="18" charset="-127"/>
              </a:rPr>
              <a:t>)’</a:t>
            </a:r>
            <a:r>
              <a:rPr lang="ko-KR" altLang="en-US" noProof="0" dirty="0" smtClean="0">
                <a:latin typeface="HY강B" panose="02030600000101010101" pitchFamily="18" charset="-127"/>
                <a:ea typeface="HY강B" panose="02030600000101010101" pitchFamily="18" charset="-127"/>
              </a:rPr>
              <a:t>이라는 말을 선택했다</a:t>
            </a:r>
            <a:r>
              <a:rPr lang="en-US" altLang="ko-KR" noProof="0" dirty="0" smtClean="0">
                <a:latin typeface="HY강B" panose="02030600000101010101" pitchFamily="18" charset="-127"/>
                <a:ea typeface="HY강B" panose="02030600000101010101" pitchFamily="18" charset="-127"/>
              </a:rPr>
              <a:t>”</a:t>
            </a:r>
            <a:endParaRPr lang="en-US" altLang="ko-KR" b="1" noProof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궁서체" pitchFamily="17" charset="-127"/>
              <a:ea typeface="궁서체" pitchFamily="17" charset="-127"/>
            </a:endParaRPr>
          </a:p>
          <a:p>
            <a:pPr marR="0" lvl="0" algn="l" defTabSz="914400" rtl="0" eaLnBrk="1" fontAlgn="auto" latinLnBrk="1" hangingPunct="1">
              <a:lnSpc>
                <a:spcPct val="10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endParaRPr lang="en-US" altLang="ko-KR" sz="2000" b="1" noProof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궁서체" pitchFamily="17" charset="-127"/>
              <a:ea typeface="궁서체" pitchFamily="17" charset="-127"/>
            </a:endParaRPr>
          </a:p>
          <a:p>
            <a:pPr marR="0" lvl="0" algn="l" defTabSz="914400" rtl="0" eaLnBrk="1" fontAlgn="auto" latinLnBrk="1" hangingPunct="1">
              <a:lnSpc>
                <a:spcPct val="100000"/>
              </a:lnSpc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r>
              <a:rPr lang="en-US" altLang="ko-KR" sz="1200" noProof="0" dirty="0" smtClean="0">
                <a:latin typeface="Adobe 고딕 Std B"/>
                <a:ea typeface="Adobe 고딕 Std B"/>
              </a:rPr>
              <a:t>① </a:t>
            </a:r>
            <a:r>
              <a:rPr lang="ko-KR" altLang="en-US" sz="1200" noProof="0" dirty="0" smtClean="0">
                <a:latin typeface="Adobe 고딕 Std B"/>
                <a:ea typeface="Adobe 고딕 Std B"/>
              </a:rPr>
              <a:t>이슬람 도래 이전</a:t>
            </a:r>
            <a:r>
              <a:rPr lang="en-US" altLang="ko-KR" sz="1200" noProof="0" dirty="0" smtClean="0">
                <a:latin typeface="Adobe 고딕 Std B"/>
                <a:ea typeface="Adobe 고딕 Std B"/>
              </a:rPr>
              <a:t>(AD4-6) </a:t>
            </a:r>
            <a:r>
              <a:rPr lang="ko-KR" altLang="en-US" sz="1200" noProof="0" dirty="0" smtClean="0">
                <a:latin typeface="Adobe 고딕 Std B"/>
                <a:ea typeface="Adobe 고딕 Std B"/>
              </a:rPr>
              <a:t>만찬</a:t>
            </a:r>
            <a:r>
              <a:rPr lang="en-US" altLang="ko-KR" sz="1200" noProof="0" dirty="0" smtClean="0">
                <a:latin typeface="Adobe 고딕 Std B"/>
                <a:ea typeface="Adobe 고딕 Std B"/>
              </a:rPr>
              <a:t>, </a:t>
            </a:r>
            <a:r>
              <a:rPr lang="ko-KR" altLang="en-US" sz="1200" noProof="0" dirty="0" smtClean="0">
                <a:latin typeface="Adobe 고딕 Std B"/>
                <a:ea typeface="Adobe 고딕 Std B"/>
              </a:rPr>
              <a:t>정찬 </a:t>
            </a:r>
            <a:r>
              <a:rPr lang="en-US" altLang="ko-KR" sz="1200" noProof="0" dirty="0" smtClean="0">
                <a:latin typeface="Adobe 고딕 Std B"/>
                <a:ea typeface="Adobe 고딕 Std B"/>
              </a:rPr>
              <a:t>(</a:t>
            </a:r>
            <a:r>
              <a:rPr lang="ko-KR" altLang="en-US" sz="1200" noProof="0" dirty="0" smtClean="0">
                <a:latin typeface="Adobe 고딕 Std B"/>
                <a:ea typeface="Adobe 고딕 Std B"/>
              </a:rPr>
              <a:t>초대</a:t>
            </a:r>
            <a:r>
              <a:rPr lang="en-US" altLang="ko-KR" sz="1200" noProof="0" dirty="0" smtClean="0">
                <a:latin typeface="Adobe 고딕 Std B"/>
                <a:ea typeface="Adobe 고딕 Std B"/>
              </a:rPr>
              <a:t>), </a:t>
            </a:r>
            <a:r>
              <a:rPr lang="ko-KR" altLang="en-US" sz="1200" noProof="0" dirty="0" smtClean="0">
                <a:latin typeface="Adobe 고딕 Std B"/>
                <a:ea typeface="Adobe 고딕 Std B"/>
              </a:rPr>
              <a:t>예절 바름</a:t>
            </a:r>
            <a:r>
              <a:rPr lang="en-US" altLang="ko-KR" sz="1200" noProof="0" dirty="0" smtClean="0">
                <a:latin typeface="Adobe 고딕 Std B"/>
                <a:ea typeface="Adobe 고딕 Std B"/>
              </a:rPr>
              <a:t> – </a:t>
            </a:r>
            <a:r>
              <a:rPr lang="ko-KR" altLang="en-US" sz="1200" noProof="0" dirty="0" smtClean="0">
                <a:latin typeface="Adobe 고딕 Std B"/>
                <a:ea typeface="Adobe 고딕 Std B"/>
              </a:rPr>
              <a:t>환대문화</a:t>
            </a:r>
            <a:r>
              <a:rPr lang="en-US" altLang="ko-KR" sz="1200" noProof="0" dirty="0" smtClean="0">
                <a:latin typeface="Adobe 고딕 Std B"/>
                <a:ea typeface="Adobe 고딕 Std B"/>
              </a:rPr>
              <a:t>/</a:t>
            </a:r>
            <a:r>
              <a:rPr lang="ko-KR" altLang="en-US" sz="1200" noProof="0" dirty="0" smtClean="0">
                <a:latin typeface="Adobe 고딕 Std B"/>
                <a:ea typeface="Adobe 고딕 Std B"/>
              </a:rPr>
              <a:t>과시문화</a:t>
            </a:r>
            <a:endParaRPr lang="en-US" altLang="ko-KR" sz="1200" noProof="0" dirty="0" smtClean="0">
              <a:latin typeface="Adobe 고딕 Std B"/>
              <a:ea typeface="Adobe 고딕 Std B"/>
            </a:endParaRPr>
          </a:p>
          <a:p>
            <a:pPr marR="0" lvl="0" algn="l" defTabSz="914400" rtl="0" eaLnBrk="1" fontAlgn="auto" latinLnBrk="1" hangingPunct="1">
              <a:lnSpc>
                <a:spcPct val="100000"/>
              </a:lnSpc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endParaRPr lang="en-US" altLang="ko-KR" sz="1200" noProof="0" dirty="0" smtClean="0">
              <a:latin typeface="Adobe 고딕 Std B"/>
              <a:ea typeface="Adobe 고딕 Std B"/>
            </a:endParaRPr>
          </a:p>
          <a:p>
            <a:pPr>
              <a:buClr>
                <a:schemeClr val="accent1"/>
              </a:buClr>
              <a:buSzPct val="80000"/>
              <a:defRPr/>
            </a:pPr>
            <a:r>
              <a:rPr lang="en-US" altLang="ko-KR" sz="1200" noProof="0" dirty="0" smtClean="0">
                <a:latin typeface="Adobe 고딕 Std B"/>
                <a:ea typeface="Adobe 고딕 Std B"/>
              </a:rPr>
              <a:t>② </a:t>
            </a:r>
            <a:r>
              <a:rPr lang="ko-KR" altLang="en-US" sz="1200" noProof="0" dirty="0" smtClean="0">
                <a:latin typeface="Adobe 고딕 Std B"/>
                <a:ea typeface="Adobe 고딕 Std B"/>
              </a:rPr>
              <a:t>이슬람 도래 이후</a:t>
            </a:r>
            <a:r>
              <a:rPr lang="en-US" altLang="ko-KR" sz="1200" dirty="0" smtClean="0">
                <a:latin typeface="Adobe 고딕 Std B"/>
                <a:ea typeface="Adobe 고딕 Std B"/>
              </a:rPr>
              <a:t>(AD7-18) </a:t>
            </a:r>
            <a:r>
              <a:rPr lang="ko-KR" altLang="en-US" sz="1200" dirty="0">
                <a:latin typeface="Adobe 고딕 Std B"/>
                <a:ea typeface="Adobe 고딕 Std B"/>
              </a:rPr>
              <a:t>올바른</a:t>
            </a:r>
            <a:r>
              <a:rPr lang="en-US" altLang="ko-KR" sz="1200" dirty="0">
                <a:latin typeface="Adobe 고딕 Std B"/>
                <a:ea typeface="Adobe 고딕 Std B"/>
              </a:rPr>
              <a:t> </a:t>
            </a:r>
            <a:r>
              <a:rPr lang="ko-KR" altLang="en-US" sz="1200" dirty="0">
                <a:latin typeface="Adobe 고딕 Std B"/>
                <a:ea typeface="Adobe 고딕 Std B"/>
              </a:rPr>
              <a:t>교육</a:t>
            </a:r>
            <a:r>
              <a:rPr lang="en-US" altLang="ko-KR" sz="1200" dirty="0">
                <a:latin typeface="Adobe 고딕 Std B"/>
                <a:ea typeface="Adobe 고딕 Std B"/>
              </a:rPr>
              <a:t>, </a:t>
            </a:r>
            <a:r>
              <a:rPr lang="ko-KR" altLang="en-US" sz="1200" dirty="0">
                <a:latin typeface="Adobe 고딕 Std B"/>
                <a:ea typeface="Adobe 고딕 Std B"/>
              </a:rPr>
              <a:t>높은 학식과</a:t>
            </a:r>
            <a:r>
              <a:rPr lang="en-US" altLang="ko-KR" sz="1200" dirty="0">
                <a:latin typeface="Adobe 고딕 Std B"/>
                <a:ea typeface="Adobe 고딕 Std B"/>
              </a:rPr>
              <a:t> </a:t>
            </a:r>
            <a:r>
              <a:rPr lang="ko-KR" altLang="en-US" sz="1200" dirty="0">
                <a:latin typeface="Adobe 고딕 Std B"/>
                <a:ea typeface="Adobe 고딕 Std B"/>
              </a:rPr>
              <a:t>교양</a:t>
            </a:r>
            <a:endParaRPr lang="en-US" altLang="ko-KR" sz="1200" dirty="0">
              <a:latin typeface="Adobe 고딕 Std B"/>
              <a:ea typeface="Adobe 고딕 Std B"/>
            </a:endParaRPr>
          </a:p>
          <a:p>
            <a:pPr>
              <a:buClr>
                <a:schemeClr val="accent1"/>
              </a:buClr>
              <a:buSzPct val="80000"/>
              <a:defRPr/>
            </a:pPr>
            <a:endParaRPr lang="en-US" altLang="ko-KR" sz="1200" dirty="0">
              <a:latin typeface="Adobe 고딕 Std B"/>
              <a:ea typeface="Adobe 고딕 Std B"/>
            </a:endParaRPr>
          </a:p>
          <a:p>
            <a:pPr>
              <a:buClr>
                <a:schemeClr val="accent1"/>
              </a:buClr>
              <a:buSzPct val="80000"/>
              <a:defRPr/>
            </a:pPr>
            <a:r>
              <a:rPr lang="ko-KR" altLang="en-US" sz="1200" dirty="0">
                <a:latin typeface="Adobe 고딕 Std B"/>
                <a:ea typeface="Adobe 고딕 Std B"/>
              </a:rPr>
              <a:t>③ 근대 이후</a:t>
            </a:r>
            <a:r>
              <a:rPr lang="en-US" altLang="ko-KR" sz="1200" dirty="0">
                <a:latin typeface="Adobe 고딕 Std B"/>
                <a:ea typeface="Adobe 고딕 Std B"/>
              </a:rPr>
              <a:t>(AD18-</a:t>
            </a:r>
            <a:r>
              <a:rPr lang="ko-KR" altLang="en-US" sz="1200" dirty="0">
                <a:latin typeface="Adobe 고딕 Std B"/>
                <a:ea typeface="Adobe 고딕 Std B"/>
              </a:rPr>
              <a:t>현재</a:t>
            </a:r>
            <a:r>
              <a:rPr lang="en-US" altLang="ko-KR" sz="1200" dirty="0">
                <a:latin typeface="Adobe 고딕 Std B"/>
                <a:ea typeface="Adobe 고딕 Std B"/>
              </a:rPr>
              <a:t>) </a:t>
            </a:r>
            <a:r>
              <a:rPr lang="ko-KR" altLang="en-US" sz="1200" dirty="0">
                <a:latin typeface="Adobe 고딕 Std B"/>
                <a:ea typeface="Adobe 고딕 Std B"/>
              </a:rPr>
              <a:t> </a:t>
            </a:r>
            <a:r>
              <a:rPr lang="ko-KR" altLang="en-US" sz="1200" dirty="0" smtClean="0">
                <a:latin typeface="Adobe 고딕 Std B"/>
                <a:ea typeface="Adobe 고딕 Std B"/>
              </a:rPr>
              <a:t>문학</a:t>
            </a:r>
            <a:r>
              <a:rPr lang="en-US" altLang="ko-KR" sz="1200" dirty="0" smtClean="0">
                <a:latin typeface="Adobe 고딕 Std B"/>
                <a:ea typeface="Adobe 고딕 Std B"/>
              </a:rPr>
              <a:t>(Literature)</a:t>
            </a:r>
            <a:endParaRPr lang="ko-KR" altLang="en-US" sz="1200" dirty="0">
              <a:latin typeface="Adobe 고딕 Std B"/>
              <a:ea typeface="Adobe 고딕 Std B"/>
            </a:endParaRPr>
          </a:p>
        </p:txBody>
      </p:sp>
    </p:spTree>
    <p:extLst>
      <p:ext uri="{BB962C8B-B14F-4D97-AF65-F5344CB8AC3E}">
        <p14:creationId xmlns:p14="http://schemas.microsoft.com/office/powerpoint/2010/main" val="2685935421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 txBox="1">
            <a:spLocks/>
          </p:cNvSpPr>
          <p:nvPr/>
        </p:nvSpPr>
        <p:spPr>
          <a:xfrm>
            <a:off x="395536" y="404664"/>
            <a:ext cx="8307456" cy="1008112"/>
          </a:xfrm>
          <a:prstGeom prst="rect">
            <a:avLst/>
          </a:prstGeom>
          <a:solidFill>
            <a:schemeClr val="tx1"/>
          </a:solidFill>
        </p:spPr>
        <p:txBody>
          <a:bodyPr>
            <a:normAutofit/>
          </a:bodyPr>
          <a:lstStyle/>
          <a:p>
            <a:pPr marL="265176" lvl="0" indent="-265176">
              <a:lnSpc>
                <a:spcPct val="150000"/>
              </a:lnSpc>
              <a:spcBef>
                <a:spcPts val="250"/>
              </a:spcBef>
              <a:buClr>
                <a:schemeClr val="accent1"/>
              </a:buClr>
              <a:buSzPct val="80000"/>
              <a:buFont typeface="Wingdings 2"/>
              <a:buChar char=""/>
            </a:pPr>
            <a:r>
              <a:rPr lang="ko-KR" altLang="en-US" sz="3200" b="1" noProof="0" dirty="0" smtClean="0">
                <a:solidFill>
                  <a:schemeClr val="bg1"/>
                </a:solidFill>
                <a:latin typeface="맑은 고딕"/>
                <a:ea typeface="맑은 고딕"/>
              </a:rPr>
              <a:t>아랍∙이슬람 </a:t>
            </a:r>
            <a:r>
              <a:rPr lang="ko-KR" altLang="en-US" sz="3200" b="1" dirty="0" smtClean="0">
                <a:solidFill>
                  <a:schemeClr val="bg1"/>
                </a:solidFill>
                <a:latin typeface="맑은 고딕"/>
                <a:ea typeface="맑은 고딕"/>
              </a:rPr>
              <a:t>약사</a:t>
            </a:r>
            <a:endParaRPr kumimoji="0" lang="en-US" altLang="ko-KR" sz="3200" b="1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맑은 고딕"/>
              <a:ea typeface="맑은 고딕"/>
              <a:cs typeface="+mn-cs"/>
            </a:endParaRP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ko-KR" smtClean="0"/>
              <a:t>2013-10-12</a:t>
            </a:r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C26F00-7078-4601-8016-0E43D5AE7F21}" type="slidenum">
              <a:rPr lang="ko-KR" altLang="en-US" smtClean="0"/>
              <a:pPr/>
              <a:t>22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ko-KR" altLang="en-US" smtClean="0"/>
              <a:t>동서비교문학회</a:t>
            </a:r>
            <a:r>
              <a:rPr lang="en-US" altLang="ko-KR" smtClean="0"/>
              <a:t>/</a:t>
            </a:r>
            <a:r>
              <a:rPr lang="ko-KR" altLang="en-US" smtClean="0"/>
              <a:t>세계문학콜로키움</a:t>
            </a:r>
            <a:endParaRPr lang="ko-KR" altLang="en-US"/>
          </a:p>
        </p:txBody>
      </p:sp>
      <p:graphicFrame>
        <p:nvGraphicFramePr>
          <p:cNvPr id="7" name="표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56631351"/>
              </p:ext>
            </p:extLst>
          </p:nvPr>
        </p:nvGraphicFramePr>
        <p:xfrm>
          <a:off x="465540" y="1458331"/>
          <a:ext cx="8143932" cy="4594263"/>
        </p:xfrm>
        <a:graphic>
          <a:graphicData uri="http://schemas.openxmlformats.org/drawingml/2006/table">
            <a:tbl>
              <a:tblPr firstRow="1" bandRow="1">
                <a:tableStyleId>{68D230F3-CF80-4859-8CE7-A43EE81993B5}</a:tableStyleId>
              </a:tblPr>
              <a:tblGrid>
                <a:gridCol w="1785950"/>
                <a:gridCol w="1357322"/>
                <a:gridCol w="2500330"/>
                <a:gridCol w="2500330"/>
              </a:tblGrid>
              <a:tr h="644572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600" dirty="0" err="1" smtClean="0">
                          <a:latin typeface="맑은 고딕" pitchFamily="50" charset="-127"/>
                          <a:ea typeface="맑은 고딕" pitchFamily="50" charset="-127"/>
                        </a:rPr>
                        <a:t>자힐리야시대</a:t>
                      </a:r>
                      <a:endParaRPr lang="ko-KR" altLang="en-US" sz="1600" dirty="0"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1400" b="0" dirty="0" smtClean="0">
                          <a:latin typeface="궁서체" pitchFamily="17" charset="-127"/>
                          <a:ea typeface="궁서체" pitchFamily="17" charset="-127"/>
                        </a:rPr>
                        <a:t>450-622</a:t>
                      </a:r>
                      <a:endParaRPr lang="ko-KR" altLang="en-US" sz="1400" b="0" dirty="0">
                        <a:latin typeface="궁서체" pitchFamily="17" charset="-127"/>
                        <a:ea typeface="궁서체" pitchFamily="17" charset="-127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600" dirty="0" smtClean="0">
                          <a:latin typeface="맑은 고딕" pitchFamily="50" charset="-127"/>
                          <a:ea typeface="맑은 고딕" pitchFamily="50" charset="-127"/>
                        </a:rPr>
                        <a:t>아라비아반도</a:t>
                      </a:r>
                      <a:endParaRPr lang="ko-KR" altLang="en-US" sz="1600" dirty="0"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smtClean="0">
                          <a:latin typeface="맑은 고딕" pitchFamily="50" charset="-127"/>
                          <a:ea typeface="맑은 고딕" pitchFamily="50" charset="-127"/>
                        </a:rPr>
                        <a:t>‘</a:t>
                      </a:r>
                      <a:r>
                        <a:rPr lang="ko-KR" altLang="en-US" sz="1600" dirty="0" smtClean="0">
                          <a:latin typeface="맑은 고딕" pitchFamily="50" charset="-127"/>
                          <a:ea typeface="맑은 고딕" pitchFamily="50" charset="-127"/>
                        </a:rPr>
                        <a:t>무지</a:t>
                      </a:r>
                      <a:r>
                        <a:rPr lang="en-US" altLang="ko-KR" sz="1600" dirty="0" smtClean="0">
                          <a:latin typeface="맑은 고딕" pitchFamily="50" charset="-127"/>
                          <a:ea typeface="맑은 고딕" pitchFamily="50" charset="-127"/>
                        </a:rPr>
                        <a:t>’</a:t>
                      </a:r>
                      <a:r>
                        <a:rPr lang="ko-KR" altLang="en-US" sz="1600" dirty="0" smtClean="0">
                          <a:latin typeface="맑은 고딕" pitchFamily="50" charset="-127"/>
                          <a:ea typeface="맑은 고딕" pitchFamily="50" charset="-127"/>
                        </a:rPr>
                        <a:t>의 시대</a:t>
                      </a:r>
                      <a:endParaRPr lang="ko-KR" altLang="en-US" sz="1600" dirty="0"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anchor="ctr"/>
                </a:tc>
              </a:tr>
              <a:tr h="644572">
                <a:tc>
                  <a:txBody>
                    <a:bodyPr/>
                    <a:lstStyle/>
                    <a:p>
                      <a:pPr algn="ctr" latinLnBrk="1"/>
                      <a:r>
                        <a:rPr kumimoji="0" lang="ko-KR" altLang="en-US" sz="1600" b="1" kern="1200" dirty="0" smtClean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이슬람시대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kumimoji="0" lang="en-US" altLang="ko-KR" sz="1400" b="1" u="none" kern="1200" dirty="0" smtClean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궁서체" pitchFamily="17" charset="-127"/>
                          <a:ea typeface="궁서체" pitchFamily="17" charset="-127"/>
                          <a:cs typeface="+mn-cs"/>
                        </a:rPr>
                        <a:t>622</a:t>
                      </a:r>
                      <a:r>
                        <a:rPr kumimoji="0" lang="en-US" altLang="ko-KR" sz="1400" b="0" kern="1200" dirty="0" smtClean="0">
                          <a:solidFill>
                            <a:schemeClr val="tx1"/>
                          </a:solidFill>
                          <a:latin typeface="궁서체" pitchFamily="17" charset="-127"/>
                          <a:ea typeface="궁서체" pitchFamily="17" charset="-127"/>
                          <a:cs typeface="+mn-cs"/>
                        </a:rPr>
                        <a:t>-661</a:t>
                      </a:r>
                      <a:endParaRPr kumimoji="0" lang="ko-KR" altLang="en-US" sz="1400" b="0" kern="1200" dirty="0" smtClean="0">
                        <a:solidFill>
                          <a:schemeClr val="tx1"/>
                        </a:solidFill>
                        <a:latin typeface="궁서체" pitchFamily="17" charset="-127"/>
                        <a:ea typeface="궁서체" pitchFamily="17" charset="-127"/>
                        <a:cs typeface="+mn-cs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kumimoji="0" lang="ko-KR" altLang="en-US" sz="1600" b="1" kern="1200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아라비아반도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1600" b="1" dirty="0" smtClean="0">
                          <a:latin typeface="맑은 고딕" pitchFamily="50" charset="-127"/>
                          <a:ea typeface="맑은 고딕" pitchFamily="50" charset="-127"/>
                        </a:rPr>
                        <a:t>아부 </a:t>
                      </a:r>
                      <a:r>
                        <a:rPr lang="ko-KR" altLang="en-US" sz="1600" b="1" dirty="0" err="1" smtClean="0">
                          <a:latin typeface="맑은 고딕" pitchFamily="50" charset="-127"/>
                          <a:ea typeface="맑은 고딕" pitchFamily="50" charset="-127"/>
                        </a:rPr>
                        <a:t>바크르</a:t>
                      </a:r>
                      <a:r>
                        <a:rPr lang="ko-KR" altLang="en-US" sz="1600" b="1" dirty="0" smtClean="0">
                          <a:latin typeface="맑은 고딕" pitchFamily="50" charset="-127"/>
                          <a:ea typeface="맑은 고딕" pitchFamily="50" charset="-127"/>
                        </a:rPr>
                        <a:t> </a:t>
                      </a:r>
                      <a:r>
                        <a:rPr lang="en-US" altLang="ko-KR" sz="1600" b="1" dirty="0" smtClean="0">
                          <a:latin typeface="맑은 고딕" pitchFamily="50" charset="-127"/>
                          <a:ea typeface="맑은 고딕" pitchFamily="50" charset="-127"/>
                        </a:rPr>
                        <a:t>→ </a:t>
                      </a:r>
                      <a:r>
                        <a:rPr lang="ko-KR" altLang="en-US" sz="1600" b="1" dirty="0" err="1" smtClean="0">
                          <a:latin typeface="맑은 고딕" pitchFamily="50" charset="-127"/>
                          <a:ea typeface="맑은 고딕" pitchFamily="50" charset="-127"/>
                        </a:rPr>
                        <a:t>오마르</a:t>
                      </a:r>
                      <a:r>
                        <a:rPr lang="ko-KR" altLang="en-US" sz="1600" b="1" dirty="0" smtClean="0">
                          <a:latin typeface="맑은 고딕" pitchFamily="50" charset="-127"/>
                          <a:ea typeface="맑은 고딕" pitchFamily="50" charset="-127"/>
                        </a:rPr>
                        <a:t> </a:t>
                      </a:r>
                      <a:r>
                        <a:rPr lang="en-US" altLang="ko-KR" sz="1600" b="1" dirty="0" smtClean="0">
                          <a:latin typeface="맑은 고딕" pitchFamily="50" charset="-127"/>
                          <a:ea typeface="맑은 고딕" pitchFamily="50" charset="-127"/>
                        </a:rPr>
                        <a:t>→ </a:t>
                      </a:r>
                      <a:r>
                        <a:rPr lang="ko-KR" altLang="en-US" sz="1600" b="1" dirty="0" smtClean="0">
                          <a:latin typeface="맑은 고딕" pitchFamily="50" charset="-127"/>
                          <a:ea typeface="맑은 고딕" pitchFamily="50" charset="-127"/>
                        </a:rPr>
                        <a:t>오스만 </a:t>
                      </a:r>
                      <a:r>
                        <a:rPr lang="en-US" altLang="ko-KR" sz="1600" b="1" dirty="0" smtClean="0">
                          <a:latin typeface="맑은 고딕" pitchFamily="50" charset="-127"/>
                          <a:ea typeface="맑은 고딕" pitchFamily="50" charset="-127"/>
                        </a:rPr>
                        <a:t>→ </a:t>
                      </a:r>
                      <a:r>
                        <a:rPr lang="ko-KR" altLang="en-US" sz="1600" b="1" u="none" dirty="0" smtClean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맑은 고딕" pitchFamily="50" charset="-127"/>
                          <a:ea typeface="맑은 고딕" pitchFamily="50" charset="-127"/>
                        </a:rPr>
                        <a:t>알리</a:t>
                      </a:r>
                      <a:endParaRPr lang="ko-KR" altLang="en-US" sz="1600" b="1" u="none" dirty="0"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anchor="ctr"/>
                </a:tc>
              </a:tr>
              <a:tr h="644572">
                <a:tc>
                  <a:txBody>
                    <a:bodyPr/>
                    <a:lstStyle/>
                    <a:p>
                      <a:pPr algn="ctr" latinLnBrk="1"/>
                      <a:r>
                        <a:rPr kumimoji="0" lang="ko-KR" altLang="en-US" sz="1600" b="1" kern="1200" dirty="0" err="1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우마이야시대</a:t>
                      </a:r>
                      <a:endParaRPr kumimoji="0" lang="ko-KR" altLang="en-US" sz="1600" b="1" kern="1200" dirty="0" smtClean="0">
                        <a:solidFill>
                          <a:schemeClr val="tx1"/>
                        </a:solidFill>
                        <a:latin typeface="맑은 고딕" pitchFamily="50" charset="-127"/>
                        <a:ea typeface="맑은 고딕" pitchFamily="50" charset="-127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kumimoji="0" lang="en-US" altLang="ko-KR" sz="1400" b="0" kern="1200" dirty="0" smtClean="0">
                          <a:solidFill>
                            <a:schemeClr val="tx1"/>
                          </a:solidFill>
                          <a:latin typeface="궁서체" pitchFamily="17" charset="-127"/>
                          <a:ea typeface="궁서체" pitchFamily="17" charset="-127"/>
                          <a:cs typeface="+mn-cs"/>
                        </a:rPr>
                        <a:t>661-750</a:t>
                      </a:r>
                      <a:endParaRPr kumimoji="0" lang="ko-KR" altLang="en-US" sz="1400" b="0" kern="1200" dirty="0">
                        <a:solidFill>
                          <a:schemeClr val="tx1"/>
                        </a:solidFill>
                        <a:latin typeface="궁서체" pitchFamily="17" charset="-127"/>
                        <a:ea typeface="궁서체" pitchFamily="17" charset="-127"/>
                        <a:cs typeface="+mn-cs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kumimoji="0" lang="ko-KR" altLang="en-US" sz="1600" b="1" kern="1200" dirty="0" err="1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다마스커스</a:t>
                      </a:r>
                      <a:r>
                        <a:rPr lang="en-US" altLang="ko-KR" sz="1600" dirty="0" smtClean="0">
                          <a:latin typeface="맑은 고딕" pitchFamily="50" charset="-127"/>
                          <a:ea typeface="맑은 고딕" pitchFamily="50" charset="-127"/>
                        </a:rPr>
                        <a:t>(</a:t>
                      </a:r>
                      <a:r>
                        <a:rPr kumimoji="0" lang="ko-KR" altLang="en-US" sz="1600" b="1" kern="1200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시리아</a:t>
                      </a:r>
                      <a:r>
                        <a:rPr lang="en-US" altLang="ko-KR" sz="1600" dirty="0" smtClean="0">
                          <a:latin typeface="맑은 고딕" pitchFamily="50" charset="-127"/>
                          <a:ea typeface="맑은 고딕" pitchFamily="50" charset="-127"/>
                        </a:rPr>
                        <a:t>)</a:t>
                      </a:r>
                      <a:endParaRPr lang="ko-KR" altLang="en-US" sz="1600" dirty="0"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600" b="1" dirty="0" smtClean="0">
                          <a:latin typeface="맑은 고딕" pitchFamily="50" charset="-127"/>
                          <a:ea typeface="맑은 고딕" pitchFamily="50" charset="-127"/>
                        </a:rPr>
                        <a:t>아랍혈족주의</a:t>
                      </a:r>
                      <a:endParaRPr lang="ko-KR" altLang="en-US" sz="1600" b="1" dirty="0"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anchor="ctr"/>
                </a:tc>
              </a:tr>
              <a:tr h="644572">
                <a:tc>
                  <a:txBody>
                    <a:bodyPr/>
                    <a:lstStyle/>
                    <a:p>
                      <a:pPr algn="ctr" latinLnBrk="1"/>
                      <a:r>
                        <a:rPr kumimoji="0" lang="ko-KR" altLang="en-US" sz="1600" b="1" kern="1200" dirty="0" err="1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압바시야시대</a:t>
                      </a:r>
                      <a:endParaRPr kumimoji="0" lang="ko-KR" altLang="en-US" sz="1600" b="1" kern="1200" dirty="0" smtClean="0">
                        <a:solidFill>
                          <a:schemeClr val="tx1"/>
                        </a:solidFill>
                        <a:latin typeface="맑은 고딕" pitchFamily="50" charset="-127"/>
                        <a:ea typeface="맑은 고딕" pitchFamily="50" charset="-127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kumimoji="0" lang="en-US" altLang="ko-KR" sz="1400" b="0" kern="1200" dirty="0" smtClean="0">
                          <a:solidFill>
                            <a:schemeClr val="tx1"/>
                          </a:solidFill>
                          <a:latin typeface="궁서체" pitchFamily="17" charset="-127"/>
                          <a:ea typeface="궁서체" pitchFamily="17" charset="-127"/>
                          <a:cs typeface="+mn-cs"/>
                        </a:rPr>
                        <a:t>750-1258</a:t>
                      </a:r>
                      <a:endParaRPr kumimoji="0" lang="ko-KR" altLang="en-US" sz="1400" b="0" kern="1200" dirty="0" smtClean="0">
                        <a:solidFill>
                          <a:schemeClr val="tx1"/>
                        </a:solidFill>
                        <a:latin typeface="궁서체" pitchFamily="17" charset="-127"/>
                        <a:ea typeface="궁서체" pitchFamily="17" charset="-127"/>
                        <a:cs typeface="+mn-cs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kumimoji="0" lang="ko-KR" altLang="en-US" sz="1600" b="1" kern="1200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바그다드</a:t>
                      </a:r>
                      <a:r>
                        <a:rPr kumimoji="0" lang="en-US" altLang="ko-KR" sz="1600" b="1" kern="1200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(</a:t>
                      </a:r>
                      <a:r>
                        <a:rPr kumimoji="0" lang="ko-KR" altLang="en-US" sz="1600" b="1" kern="1200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이라크</a:t>
                      </a:r>
                      <a:r>
                        <a:rPr kumimoji="0" lang="en-US" altLang="ko-KR" sz="1600" b="1" kern="1200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)</a:t>
                      </a:r>
                      <a:endParaRPr kumimoji="0" lang="ko-KR" altLang="en-US" sz="1600" b="1" kern="1200" dirty="0" smtClean="0">
                        <a:solidFill>
                          <a:schemeClr val="tx1"/>
                        </a:solidFill>
                        <a:latin typeface="맑은 고딕" pitchFamily="50" charset="-127"/>
                        <a:ea typeface="맑은 고딕" pitchFamily="50" charset="-127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600" b="1" dirty="0" smtClean="0">
                          <a:latin typeface="맑은 고딕" pitchFamily="50" charset="-127"/>
                          <a:ea typeface="맑은 고딕" pitchFamily="50" charset="-127"/>
                        </a:rPr>
                        <a:t>다민족주의</a:t>
                      </a:r>
                      <a:r>
                        <a:rPr lang="en-US" altLang="ko-KR" sz="1600" b="1" dirty="0" smtClean="0">
                          <a:latin typeface="맑은 고딕" pitchFamily="50" charset="-127"/>
                          <a:ea typeface="맑은 고딕" pitchFamily="50" charset="-127"/>
                        </a:rPr>
                        <a:t>(</a:t>
                      </a:r>
                      <a:r>
                        <a:rPr lang="ko-KR" altLang="en-US" sz="1600" b="1" dirty="0" smtClean="0">
                          <a:latin typeface="맑은 고딕" pitchFamily="50" charset="-127"/>
                          <a:ea typeface="맑은 고딕" pitchFamily="50" charset="-127"/>
                        </a:rPr>
                        <a:t>페르시아</a:t>
                      </a:r>
                      <a:r>
                        <a:rPr lang="en-US" altLang="ko-KR" sz="1600" b="1" dirty="0" smtClean="0">
                          <a:latin typeface="맑은 고딕" pitchFamily="50" charset="-127"/>
                          <a:ea typeface="맑은 고딕" pitchFamily="50" charset="-127"/>
                        </a:rPr>
                        <a:t>)</a:t>
                      </a:r>
                      <a:endParaRPr lang="ko-KR" altLang="en-US" sz="1600" b="1" dirty="0"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anchor="ctr"/>
                </a:tc>
              </a:tr>
              <a:tr h="644572">
                <a:tc>
                  <a:txBody>
                    <a:bodyPr/>
                    <a:lstStyle/>
                    <a:p>
                      <a:pPr algn="ctr" latinLnBrk="1"/>
                      <a:r>
                        <a:rPr kumimoji="0" lang="ko-KR" altLang="en-US" sz="1500" b="1" kern="1200" dirty="0" err="1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후기우마이야시대</a:t>
                      </a:r>
                      <a:endParaRPr kumimoji="0" lang="ko-KR" altLang="en-US" sz="1500" b="1" kern="1200" dirty="0" smtClean="0">
                        <a:solidFill>
                          <a:schemeClr val="tx1"/>
                        </a:solidFill>
                        <a:latin typeface="맑은 고딕" pitchFamily="50" charset="-127"/>
                        <a:ea typeface="맑은 고딕" pitchFamily="50" charset="-127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kumimoji="0" lang="en-US" altLang="ko-KR" sz="1400" b="0" kern="1200" dirty="0" smtClean="0">
                          <a:solidFill>
                            <a:schemeClr val="tx1"/>
                          </a:solidFill>
                          <a:latin typeface="궁서체" pitchFamily="17" charset="-127"/>
                          <a:ea typeface="궁서체" pitchFamily="17" charset="-127"/>
                          <a:cs typeface="+mn-cs"/>
                        </a:rPr>
                        <a:t>756-1492</a:t>
                      </a:r>
                      <a:endParaRPr kumimoji="0" lang="ko-KR" altLang="en-US" sz="1400" b="0" kern="1200" dirty="0">
                        <a:solidFill>
                          <a:schemeClr val="tx1"/>
                        </a:solidFill>
                        <a:latin typeface="궁서체" pitchFamily="17" charset="-127"/>
                        <a:ea typeface="궁서체" pitchFamily="17" charset="-127"/>
                        <a:cs typeface="+mn-cs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kumimoji="0" lang="ko-KR" altLang="en-US" sz="1600" b="1" kern="1200" dirty="0" err="1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안달루스</a:t>
                      </a:r>
                      <a:r>
                        <a:rPr kumimoji="0" lang="en-US" altLang="ko-KR" sz="1600" b="1" kern="1200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(</a:t>
                      </a:r>
                      <a:r>
                        <a:rPr kumimoji="0" lang="ko-KR" altLang="en-US" sz="1600" b="1" kern="1200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스페인</a:t>
                      </a:r>
                      <a:r>
                        <a:rPr kumimoji="0" lang="en-US" altLang="ko-KR" sz="1600" b="1" kern="1200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)</a:t>
                      </a:r>
                      <a:endParaRPr kumimoji="0" lang="ko-KR" altLang="en-US" sz="1600" b="1" kern="1200" dirty="0" smtClean="0">
                        <a:solidFill>
                          <a:schemeClr val="tx1"/>
                        </a:solidFill>
                        <a:latin typeface="맑은 고딕" pitchFamily="50" charset="-127"/>
                        <a:ea typeface="맑은 고딕" pitchFamily="50" charset="-127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600" b="1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유럽 땅에 이슬람왕국</a:t>
                      </a:r>
                      <a:endParaRPr lang="ko-KR" altLang="en-US" sz="1600" b="1" dirty="0">
                        <a:solidFill>
                          <a:schemeClr val="tx1"/>
                        </a:solidFill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anchor="ctr"/>
                </a:tc>
              </a:tr>
              <a:tr h="644572">
                <a:tc>
                  <a:txBody>
                    <a:bodyPr/>
                    <a:lstStyle/>
                    <a:p>
                      <a:pPr algn="ctr" latinLnBrk="1"/>
                      <a:r>
                        <a:rPr kumimoji="0" lang="ko-KR" altLang="en-US" sz="1600" b="1" kern="1200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오스만터키시대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kumimoji="0" lang="en-US" altLang="ko-KR" sz="1400" b="0" kern="1200" dirty="0" smtClean="0">
                          <a:solidFill>
                            <a:schemeClr val="tx1"/>
                          </a:solidFill>
                          <a:latin typeface="궁서체" pitchFamily="17" charset="-127"/>
                          <a:ea typeface="궁서체" pitchFamily="17" charset="-127"/>
                          <a:cs typeface="+mn-cs"/>
                        </a:rPr>
                        <a:t>1258-1798</a:t>
                      </a:r>
                      <a:endParaRPr kumimoji="0" lang="ko-KR" altLang="en-US" sz="1400" b="0" kern="1200" dirty="0" smtClean="0">
                        <a:solidFill>
                          <a:schemeClr val="tx1"/>
                        </a:solidFill>
                        <a:latin typeface="궁서체" pitchFamily="17" charset="-127"/>
                        <a:ea typeface="궁서체" pitchFamily="17" charset="-127"/>
                        <a:cs typeface="+mn-cs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kumimoji="0" lang="ko-KR" altLang="en-US" sz="1600" b="1" kern="1200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이스탄불</a:t>
                      </a:r>
                      <a:r>
                        <a:rPr kumimoji="0" lang="en-US" altLang="ko-KR" sz="1600" b="1" kern="1200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(</a:t>
                      </a:r>
                      <a:r>
                        <a:rPr kumimoji="0" lang="ko-KR" altLang="en-US" sz="1600" b="1" kern="1200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터키</a:t>
                      </a:r>
                      <a:r>
                        <a:rPr kumimoji="0" lang="en-US" altLang="ko-KR" sz="1600" b="1" kern="1200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)</a:t>
                      </a:r>
                      <a:endParaRPr kumimoji="0" lang="ko-KR" altLang="en-US" sz="1600" b="1" kern="1200" dirty="0" smtClean="0">
                        <a:solidFill>
                          <a:schemeClr val="tx1"/>
                        </a:solidFill>
                        <a:latin typeface="맑은 고딕" pitchFamily="50" charset="-127"/>
                        <a:ea typeface="맑은 고딕" pitchFamily="50" charset="-127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600" b="1" dirty="0" smtClean="0">
                          <a:latin typeface="맑은 고딕" pitchFamily="50" charset="-127"/>
                          <a:ea typeface="맑은 고딕" pitchFamily="50" charset="-127"/>
                        </a:rPr>
                        <a:t>비아랍 이슬람왕국</a:t>
                      </a:r>
                      <a:endParaRPr lang="ko-KR" altLang="en-US" sz="1600" b="1" dirty="0"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anchor="ctr"/>
                </a:tc>
              </a:tr>
              <a:tr h="726831">
                <a:tc>
                  <a:txBody>
                    <a:bodyPr/>
                    <a:lstStyle/>
                    <a:p>
                      <a:pPr algn="ctr" latinLnBrk="1"/>
                      <a:r>
                        <a:rPr kumimoji="0" lang="ko-KR" altLang="en-US" sz="1600" b="1" kern="1200" dirty="0" err="1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근ㆍ현대아랍</a:t>
                      </a:r>
                      <a:endParaRPr kumimoji="0" lang="ko-KR" altLang="en-US" sz="1600" b="1" kern="1200" dirty="0" smtClean="0">
                        <a:solidFill>
                          <a:schemeClr val="tx1"/>
                        </a:solidFill>
                        <a:latin typeface="맑은 고딕" pitchFamily="50" charset="-127"/>
                        <a:ea typeface="맑은 고딕" pitchFamily="50" charset="-127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400" b="0" kern="1200" dirty="0" smtClean="0">
                          <a:solidFill>
                            <a:schemeClr val="tx1"/>
                          </a:solidFill>
                          <a:latin typeface="궁서체" pitchFamily="17" charset="-127"/>
                          <a:ea typeface="궁서체" pitchFamily="17" charset="-127"/>
                          <a:cs typeface="+mn-cs"/>
                        </a:rPr>
                        <a:t>1798-</a:t>
                      </a:r>
                      <a:r>
                        <a:rPr kumimoji="0" lang="ko-KR" altLang="en-US" sz="1400" b="0" kern="1200" dirty="0" smtClean="0">
                          <a:solidFill>
                            <a:schemeClr val="tx1"/>
                          </a:solidFill>
                          <a:latin typeface="궁서체" pitchFamily="17" charset="-127"/>
                          <a:ea typeface="궁서체" pitchFamily="17" charset="-127"/>
                          <a:cs typeface="+mn-cs"/>
                        </a:rPr>
                        <a:t>현재</a:t>
                      </a:r>
                      <a:endParaRPr lang="ko-KR" altLang="en-US" sz="1400" b="0" dirty="0">
                        <a:latin typeface="궁서체" pitchFamily="17" charset="-127"/>
                        <a:ea typeface="궁서체" pitchFamily="17" charset="-127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kumimoji="0" lang="ko-KR" altLang="en-US" sz="1600" b="1" kern="1200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카이로</a:t>
                      </a:r>
                      <a:r>
                        <a:rPr kumimoji="0" lang="en-US" altLang="ko-KR" sz="1600" b="1" kern="1200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(</a:t>
                      </a:r>
                      <a:r>
                        <a:rPr kumimoji="0" lang="ko-KR" altLang="en-US" sz="1600" b="1" kern="1200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이집트</a:t>
                      </a:r>
                      <a:r>
                        <a:rPr kumimoji="0" lang="en-US" altLang="ko-KR" sz="1600" b="1" kern="1200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)</a:t>
                      </a:r>
                      <a:endParaRPr kumimoji="0" lang="ko-KR" altLang="en-US" sz="1600" b="1" kern="1200" dirty="0" smtClean="0">
                        <a:solidFill>
                          <a:schemeClr val="tx1"/>
                        </a:solidFill>
                        <a:latin typeface="맑은 고딕" pitchFamily="50" charset="-127"/>
                        <a:ea typeface="맑은 고딕" pitchFamily="50" charset="-127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600" b="1" dirty="0" smtClean="0">
                          <a:latin typeface="맑은 고딕" pitchFamily="50" charset="-127"/>
                          <a:ea typeface="맑은 고딕" pitchFamily="50" charset="-127"/>
                        </a:rPr>
                        <a:t>나폴레옹 이집트 원정</a:t>
                      </a:r>
                      <a:endParaRPr lang="ko-KR" altLang="en-US" sz="1600" b="1" dirty="0"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9" name="직사각형 8"/>
          <p:cNvSpPr/>
          <p:nvPr/>
        </p:nvSpPr>
        <p:spPr>
          <a:xfrm>
            <a:off x="500034" y="4714884"/>
            <a:ext cx="8072494" cy="642942"/>
          </a:xfrm>
          <a:prstGeom prst="rect">
            <a:avLst/>
          </a:prstGeom>
          <a:noFill/>
          <a:ln w="38100">
            <a:solidFill>
              <a:srgbClr val="00B0F0"/>
            </a:solidFill>
            <a:prstDash val="dash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직사각형 9"/>
          <p:cNvSpPr/>
          <p:nvPr/>
        </p:nvSpPr>
        <p:spPr>
          <a:xfrm>
            <a:off x="500034" y="2086426"/>
            <a:ext cx="8072494" cy="642942"/>
          </a:xfrm>
          <a:prstGeom prst="rect">
            <a:avLst/>
          </a:prstGeom>
          <a:noFill/>
          <a:ln w="38100">
            <a:solidFill>
              <a:srgbClr val="00B0F0"/>
            </a:solidFill>
            <a:prstDash val="dash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34132844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 txBox="1">
            <a:spLocks/>
          </p:cNvSpPr>
          <p:nvPr/>
        </p:nvSpPr>
        <p:spPr>
          <a:xfrm>
            <a:off x="395536" y="404664"/>
            <a:ext cx="8307456" cy="1008112"/>
          </a:xfrm>
          <a:prstGeom prst="rect">
            <a:avLst/>
          </a:prstGeom>
          <a:solidFill>
            <a:schemeClr val="tx1"/>
          </a:solidFill>
        </p:spPr>
        <p:txBody>
          <a:bodyPr>
            <a:normAutofit/>
          </a:bodyPr>
          <a:lstStyle/>
          <a:p>
            <a:pPr marL="265176" lvl="0" indent="-265176">
              <a:lnSpc>
                <a:spcPct val="150000"/>
              </a:lnSpc>
              <a:spcBef>
                <a:spcPts val="250"/>
              </a:spcBef>
              <a:buClr>
                <a:schemeClr val="accent1"/>
              </a:buClr>
              <a:buSzPct val="80000"/>
              <a:buFont typeface="Wingdings 2"/>
              <a:buChar char=""/>
            </a:pPr>
            <a:r>
              <a:rPr lang="ko-KR" altLang="en-US" sz="3200" b="1" noProof="0" dirty="0" smtClean="0">
                <a:solidFill>
                  <a:schemeClr val="bg1"/>
                </a:solidFill>
                <a:latin typeface="맑은 고딕"/>
                <a:ea typeface="맑은 고딕"/>
              </a:rPr>
              <a:t>아랍문학 시대별 특징</a:t>
            </a:r>
            <a:endParaRPr kumimoji="0" lang="en-US" altLang="ko-KR" sz="3200" b="1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맑은 고딕"/>
              <a:ea typeface="맑은 고딕"/>
              <a:cs typeface="+mn-cs"/>
            </a:endParaRP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ko-KR" smtClean="0"/>
              <a:t>2013-10-12</a:t>
            </a:r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C26F00-7078-4601-8016-0E43D5AE7F21}" type="slidenum">
              <a:rPr lang="ko-KR" altLang="en-US" smtClean="0"/>
              <a:pPr/>
              <a:t>23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ko-KR" altLang="en-US" smtClean="0"/>
              <a:t>동서비교문학회</a:t>
            </a:r>
            <a:r>
              <a:rPr lang="en-US" altLang="ko-KR" smtClean="0"/>
              <a:t>/</a:t>
            </a:r>
            <a:r>
              <a:rPr lang="ko-KR" altLang="en-US" smtClean="0"/>
              <a:t>세계문학콜로키움</a:t>
            </a:r>
            <a:endParaRPr lang="ko-KR" altLang="en-US"/>
          </a:p>
        </p:txBody>
      </p:sp>
      <p:graphicFrame>
        <p:nvGraphicFramePr>
          <p:cNvPr id="7" name="표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77451739"/>
              </p:ext>
            </p:extLst>
          </p:nvPr>
        </p:nvGraphicFramePr>
        <p:xfrm>
          <a:off x="465540" y="1458331"/>
          <a:ext cx="8143932" cy="4594263"/>
        </p:xfrm>
        <a:graphic>
          <a:graphicData uri="http://schemas.openxmlformats.org/drawingml/2006/table">
            <a:tbl>
              <a:tblPr firstRow="1" bandRow="1">
                <a:tableStyleId>{68D230F3-CF80-4859-8CE7-A43EE81993B5}</a:tableStyleId>
              </a:tblPr>
              <a:tblGrid>
                <a:gridCol w="1514172"/>
                <a:gridCol w="776333"/>
                <a:gridCol w="807843"/>
                <a:gridCol w="2088232"/>
                <a:gridCol w="2957352"/>
              </a:tblGrid>
              <a:tr h="644572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b="1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맑은 고딕" pitchFamily="50" charset="-127"/>
                          <a:ea typeface="맑은 고딕" pitchFamily="50" charset="-127"/>
                        </a:rPr>
                        <a:t>자힐리야시대</a:t>
                      </a:r>
                      <a:endParaRPr lang="ko-KR" altLang="en-US" sz="14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14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궁서체" pitchFamily="17" charset="-127"/>
                          <a:ea typeface="궁서체" pitchFamily="17" charset="-127"/>
                        </a:rPr>
                        <a:t>450-622</a:t>
                      </a:r>
                      <a:endParaRPr lang="ko-KR" altLang="en-US" sz="14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궁서체" pitchFamily="17" charset="-127"/>
                        <a:ea typeface="궁서체" pitchFamily="17" charset="-127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14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궁서체" pitchFamily="17" charset="-127"/>
                          <a:ea typeface="궁서체" pitchFamily="17" charset="-127"/>
                        </a:rPr>
                        <a:t>확립</a:t>
                      </a:r>
                      <a:endParaRPr lang="ko-KR" altLang="en-US" sz="14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궁서체" pitchFamily="17" charset="-127"/>
                        <a:ea typeface="궁서체" pitchFamily="17" charset="-127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6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맑은 고딕" pitchFamily="50" charset="-127"/>
                          <a:ea typeface="맑은 고딕" pitchFamily="50" charset="-127"/>
                        </a:rPr>
                        <a:t>구비문학</a:t>
                      </a:r>
                      <a:endParaRPr lang="ko-KR" altLang="en-US" sz="16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b="1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맑은 고딕" pitchFamily="50" charset="-127"/>
                          <a:ea typeface="맑은 고딕" pitchFamily="50" charset="-127"/>
                        </a:rPr>
                        <a:t>qasidah</a:t>
                      </a:r>
                      <a:r>
                        <a:rPr lang="en-US" altLang="ko-KR" sz="16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맑은 고딕" pitchFamily="50" charset="-127"/>
                          <a:ea typeface="맑은 고딕" pitchFamily="50" charset="-127"/>
                        </a:rPr>
                        <a:t>, </a:t>
                      </a:r>
                      <a:r>
                        <a:rPr lang="en-US" altLang="ko-KR" sz="1600" b="1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맑은 고딕" pitchFamily="50" charset="-127"/>
                          <a:ea typeface="맑은 고딕" pitchFamily="50" charset="-127"/>
                        </a:rPr>
                        <a:t>saju</a:t>
                      </a:r>
                      <a:r>
                        <a:rPr lang="en-US" altLang="ko-KR" sz="16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맑은 고딕" pitchFamily="50" charset="-127"/>
                          <a:ea typeface="맑은 고딕" pitchFamily="50" charset="-127"/>
                        </a:rPr>
                        <a:t>’, </a:t>
                      </a:r>
                      <a:r>
                        <a:rPr lang="en-US" altLang="ko-KR" sz="1600" b="1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맑은 고딕" pitchFamily="50" charset="-127"/>
                          <a:ea typeface="맑은 고딕" pitchFamily="50" charset="-127"/>
                        </a:rPr>
                        <a:t>rajaz</a:t>
                      </a:r>
                      <a:r>
                        <a:rPr lang="en-US" altLang="ko-KR" sz="16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맑은 고딕" pitchFamily="50" charset="-127"/>
                          <a:ea typeface="맑은 고딕" pitchFamily="50" charset="-127"/>
                        </a:rPr>
                        <a:t> </a:t>
                      </a:r>
                      <a:endParaRPr lang="ko-KR" altLang="en-US" sz="16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anchor="ctr"/>
                </a:tc>
              </a:tr>
              <a:tr h="644572">
                <a:tc>
                  <a:txBody>
                    <a:bodyPr/>
                    <a:lstStyle/>
                    <a:p>
                      <a:pPr algn="ctr" latinLnBrk="1"/>
                      <a:r>
                        <a:rPr kumimoji="0" lang="ko-KR" altLang="en-US" sz="1400" b="0" kern="1200" dirty="0" smtClean="0"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이슬람시대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kumimoji="0" lang="en-US" altLang="ko-KR" sz="1400" b="0" u="none" kern="1200" dirty="0" smtClean="0">
                          <a:solidFill>
                            <a:schemeClr val="tx1"/>
                          </a:solidFill>
                          <a:effectLst/>
                          <a:latin typeface="궁서체" pitchFamily="17" charset="-127"/>
                          <a:ea typeface="궁서체" pitchFamily="17" charset="-127"/>
                          <a:cs typeface="+mn-cs"/>
                        </a:rPr>
                        <a:t>622</a:t>
                      </a:r>
                      <a:r>
                        <a:rPr kumimoji="0" lang="en-US" altLang="ko-KR" sz="1400" b="0" kern="1200" dirty="0" smtClean="0">
                          <a:solidFill>
                            <a:schemeClr val="tx1"/>
                          </a:solidFill>
                          <a:effectLst/>
                          <a:latin typeface="궁서체" pitchFamily="17" charset="-127"/>
                          <a:ea typeface="궁서체" pitchFamily="17" charset="-127"/>
                          <a:cs typeface="+mn-cs"/>
                        </a:rPr>
                        <a:t>-661</a:t>
                      </a:r>
                      <a:endParaRPr kumimoji="0" lang="ko-KR" altLang="en-US" sz="1400" b="0" kern="1200" dirty="0" smtClean="0">
                        <a:solidFill>
                          <a:schemeClr val="tx1"/>
                        </a:solidFill>
                        <a:effectLst/>
                        <a:latin typeface="궁서체" pitchFamily="17" charset="-127"/>
                        <a:ea typeface="궁서체" pitchFamily="17" charset="-127"/>
                        <a:cs typeface="+mn-cs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kumimoji="0" lang="ko-KR" altLang="en-US" sz="1400" b="0" kern="1200" dirty="0" smtClean="0">
                          <a:solidFill>
                            <a:schemeClr val="tx1"/>
                          </a:solidFill>
                          <a:effectLst/>
                          <a:latin typeface="궁서체" pitchFamily="17" charset="-127"/>
                          <a:ea typeface="궁서체" pitchFamily="17" charset="-127"/>
                          <a:cs typeface="+mn-cs"/>
                        </a:rPr>
                        <a:t>성장</a:t>
                      </a: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kumimoji="0" lang="ko-KR" altLang="en-US" sz="1600" b="0" kern="1200" dirty="0" smtClean="0"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기록문학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600" b="0" kern="1200" dirty="0" smtClean="0"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Quran,</a:t>
                      </a:r>
                      <a:r>
                        <a:rPr kumimoji="0" lang="en-US" altLang="ko-KR" sz="1600" b="0" kern="1200" baseline="0" dirty="0" smtClean="0"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 Hadith, </a:t>
                      </a:r>
                    </a:p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ko-KR" altLang="en-US" sz="1600" b="0" kern="1200" baseline="0" dirty="0" smtClean="0"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연설문</a:t>
                      </a:r>
                      <a:r>
                        <a:rPr kumimoji="0" lang="en-US" altLang="ko-KR" sz="1600" b="0" kern="1200" baseline="0" dirty="0" smtClean="0"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, </a:t>
                      </a:r>
                      <a:r>
                        <a:rPr kumimoji="0" lang="ko-KR" altLang="en-US" sz="1600" b="0" kern="1200" baseline="0" dirty="0" smtClean="0"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서간문</a:t>
                      </a:r>
                      <a:endParaRPr lang="ko-KR" altLang="en-US" sz="1600" b="0" u="none" dirty="0"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anchor="ctr"/>
                </a:tc>
              </a:tr>
              <a:tr h="644572">
                <a:tc>
                  <a:txBody>
                    <a:bodyPr/>
                    <a:lstStyle/>
                    <a:p>
                      <a:pPr algn="ctr" latinLnBrk="1"/>
                      <a:r>
                        <a:rPr kumimoji="0" lang="ko-KR" altLang="en-US" sz="1400" b="0" kern="1200" dirty="0" err="1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우마이야시대</a:t>
                      </a:r>
                      <a:endParaRPr kumimoji="0" lang="ko-KR" altLang="en-US" sz="1400" b="0" kern="1200" dirty="0" smtClean="0">
                        <a:solidFill>
                          <a:schemeClr val="tx1"/>
                        </a:solidFill>
                        <a:latin typeface="맑은 고딕" pitchFamily="50" charset="-127"/>
                        <a:ea typeface="맑은 고딕" pitchFamily="50" charset="-127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kumimoji="0" lang="en-US" altLang="ko-KR" sz="1400" b="0" kern="1200" dirty="0" smtClean="0">
                          <a:solidFill>
                            <a:schemeClr val="tx1"/>
                          </a:solidFill>
                          <a:latin typeface="궁서체" pitchFamily="17" charset="-127"/>
                          <a:ea typeface="궁서체" pitchFamily="17" charset="-127"/>
                          <a:cs typeface="+mn-cs"/>
                        </a:rPr>
                        <a:t>661-750</a:t>
                      </a:r>
                      <a:endParaRPr kumimoji="0" lang="ko-KR" altLang="en-US" sz="1400" b="0" kern="1200" dirty="0">
                        <a:solidFill>
                          <a:schemeClr val="tx1"/>
                        </a:solidFill>
                        <a:latin typeface="궁서체" pitchFamily="17" charset="-127"/>
                        <a:ea typeface="궁서체" pitchFamily="17" charset="-127"/>
                        <a:cs typeface="+mn-cs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kumimoji="0" lang="ko-KR" altLang="en-US" sz="1400" b="0" kern="1200" dirty="0" smtClean="0">
                          <a:solidFill>
                            <a:schemeClr val="tx1"/>
                          </a:solidFill>
                          <a:latin typeface="궁서체" pitchFamily="17" charset="-127"/>
                          <a:ea typeface="궁서체" pitchFamily="17" charset="-127"/>
                          <a:cs typeface="+mn-cs"/>
                        </a:rPr>
                        <a:t>확장</a:t>
                      </a:r>
                      <a:endParaRPr kumimoji="0" lang="ko-KR" altLang="en-US" sz="1400" b="0" kern="1200" dirty="0">
                        <a:solidFill>
                          <a:schemeClr val="tx1"/>
                        </a:solidFill>
                        <a:latin typeface="궁서체" pitchFamily="17" charset="-127"/>
                        <a:ea typeface="궁서체" pitchFamily="17" charset="-127"/>
                        <a:cs typeface="+mn-cs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600" b="0" dirty="0" smtClean="0">
                          <a:latin typeface="맑은 고딕" pitchFamily="50" charset="-127"/>
                          <a:ea typeface="맑은 고딕" pitchFamily="50" charset="-127"/>
                        </a:rPr>
                        <a:t>도시문학</a:t>
                      </a:r>
                      <a:endParaRPr lang="ko-KR" altLang="en-US" sz="1600" b="0" dirty="0"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600" b="0" dirty="0" err="1" smtClean="0">
                          <a:latin typeface="맑은 고딕" pitchFamily="50" charset="-127"/>
                          <a:ea typeface="맑은 고딕" pitchFamily="50" charset="-127"/>
                        </a:rPr>
                        <a:t>정치시</a:t>
                      </a:r>
                      <a:r>
                        <a:rPr lang="en-US" altLang="ko-KR" sz="1600" b="0" dirty="0" smtClean="0">
                          <a:latin typeface="맑은 고딕" pitchFamily="50" charset="-127"/>
                          <a:ea typeface="맑은 고딕" pitchFamily="50" charset="-127"/>
                        </a:rPr>
                        <a:t>,</a:t>
                      </a:r>
                      <a:r>
                        <a:rPr lang="en-US" altLang="ko-KR" sz="1600" b="0" baseline="0" dirty="0" smtClean="0">
                          <a:latin typeface="맑은 고딕" pitchFamily="50" charset="-127"/>
                          <a:ea typeface="맑은 고딕" pitchFamily="50" charset="-127"/>
                        </a:rPr>
                        <a:t> </a:t>
                      </a:r>
                      <a:r>
                        <a:rPr lang="ko-KR" altLang="en-US" sz="1600" b="0" baseline="0" dirty="0" err="1" smtClean="0">
                          <a:latin typeface="맑은 고딕" pitchFamily="50" charset="-127"/>
                          <a:ea typeface="맑은 고딕" pitchFamily="50" charset="-127"/>
                        </a:rPr>
                        <a:t>찬양시</a:t>
                      </a:r>
                      <a:r>
                        <a:rPr lang="en-US" altLang="ko-KR" sz="1600" b="0" baseline="0" dirty="0" smtClean="0">
                          <a:latin typeface="맑은 고딕" pitchFamily="50" charset="-127"/>
                          <a:ea typeface="맑은 고딕" pitchFamily="50" charset="-127"/>
                        </a:rPr>
                        <a:t>, </a:t>
                      </a:r>
                      <a:r>
                        <a:rPr lang="ko-KR" altLang="en-US" sz="1600" b="0" baseline="0" dirty="0" err="1" smtClean="0">
                          <a:latin typeface="맑은 고딕" pitchFamily="50" charset="-127"/>
                          <a:ea typeface="맑은 고딕" pitchFamily="50" charset="-127"/>
                        </a:rPr>
                        <a:t>비방시</a:t>
                      </a:r>
                      <a:endParaRPr lang="ko-KR" altLang="en-US" sz="1600" b="0" dirty="0"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anchor="ctr"/>
                </a:tc>
              </a:tr>
              <a:tr h="644572">
                <a:tc>
                  <a:txBody>
                    <a:bodyPr/>
                    <a:lstStyle/>
                    <a:p>
                      <a:pPr algn="ctr" latinLnBrk="1"/>
                      <a:r>
                        <a:rPr kumimoji="0" lang="ko-KR" altLang="en-US" sz="1400" b="0" kern="1200" dirty="0" err="1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압바시야시대</a:t>
                      </a:r>
                      <a:endParaRPr kumimoji="0" lang="ko-KR" altLang="en-US" sz="1400" b="0" kern="1200" dirty="0" smtClean="0">
                        <a:solidFill>
                          <a:schemeClr val="tx1"/>
                        </a:solidFill>
                        <a:latin typeface="맑은 고딕" pitchFamily="50" charset="-127"/>
                        <a:ea typeface="맑은 고딕" pitchFamily="50" charset="-127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kumimoji="0" lang="en-US" altLang="ko-KR" sz="1400" b="0" kern="1200" dirty="0" smtClean="0">
                          <a:solidFill>
                            <a:schemeClr val="tx1"/>
                          </a:solidFill>
                          <a:latin typeface="궁서체" pitchFamily="17" charset="-127"/>
                          <a:ea typeface="궁서체" pitchFamily="17" charset="-127"/>
                          <a:cs typeface="+mn-cs"/>
                        </a:rPr>
                        <a:t>750-1258</a:t>
                      </a:r>
                      <a:endParaRPr kumimoji="0" lang="ko-KR" altLang="en-US" sz="1400" b="0" kern="1200" dirty="0" smtClean="0">
                        <a:solidFill>
                          <a:schemeClr val="tx1"/>
                        </a:solidFill>
                        <a:latin typeface="궁서체" pitchFamily="17" charset="-127"/>
                        <a:ea typeface="궁서체" pitchFamily="17" charset="-127"/>
                        <a:cs typeface="+mn-cs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kumimoji="0" lang="ko-KR" altLang="en-US" sz="1400" b="0" kern="1200" dirty="0" smtClean="0">
                          <a:solidFill>
                            <a:schemeClr val="tx1"/>
                          </a:solidFill>
                          <a:latin typeface="궁서체" pitchFamily="17" charset="-127"/>
                          <a:ea typeface="궁서체" pitchFamily="17" charset="-127"/>
                          <a:cs typeface="+mn-cs"/>
                        </a:rPr>
                        <a:t>절정</a:t>
                      </a: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kumimoji="0" lang="ko-KR" altLang="en-US" sz="1600" b="0" kern="1200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제국문학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600" b="0" dirty="0" smtClean="0">
                          <a:latin typeface="맑은 고딕" pitchFamily="50" charset="-127"/>
                          <a:ea typeface="맑은 고딕" pitchFamily="50" charset="-127"/>
                        </a:rPr>
                        <a:t>천일야화</a:t>
                      </a:r>
                      <a:r>
                        <a:rPr lang="en-US" altLang="ko-KR" sz="1600" b="0" dirty="0" smtClean="0">
                          <a:latin typeface="맑은 고딕" pitchFamily="50" charset="-127"/>
                          <a:ea typeface="맑은 고딕" pitchFamily="50" charset="-127"/>
                        </a:rPr>
                        <a:t>, </a:t>
                      </a:r>
                      <a:r>
                        <a:rPr lang="ko-KR" altLang="en-US" sz="1600" b="0" dirty="0" err="1" smtClean="0">
                          <a:latin typeface="맑은 고딕" pitchFamily="50" charset="-127"/>
                          <a:ea typeface="맑은 고딕" pitchFamily="50" charset="-127"/>
                        </a:rPr>
                        <a:t>칼릴라와</a:t>
                      </a:r>
                      <a:r>
                        <a:rPr lang="ko-KR" altLang="en-US" sz="1600" b="0" dirty="0" smtClean="0">
                          <a:latin typeface="맑은 고딕" pitchFamily="50" charset="-127"/>
                          <a:ea typeface="맑은 고딕" pitchFamily="50" charset="-127"/>
                        </a:rPr>
                        <a:t> </a:t>
                      </a:r>
                      <a:r>
                        <a:rPr lang="ko-KR" altLang="en-US" sz="1600" b="0" dirty="0" err="1" smtClean="0">
                          <a:latin typeface="맑은 고딕" pitchFamily="50" charset="-127"/>
                          <a:ea typeface="맑은 고딕" pitchFamily="50" charset="-127"/>
                        </a:rPr>
                        <a:t>딤나</a:t>
                      </a:r>
                      <a:endParaRPr lang="ko-KR" altLang="en-US" sz="1600" b="0" dirty="0"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anchor="ctr"/>
                </a:tc>
              </a:tr>
              <a:tr h="644572">
                <a:tc>
                  <a:txBody>
                    <a:bodyPr/>
                    <a:lstStyle/>
                    <a:p>
                      <a:pPr algn="ctr" latinLnBrk="1"/>
                      <a:r>
                        <a:rPr kumimoji="0" lang="ko-KR" altLang="en-US" sz="1400" b="0" kern="1200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후기</a:t>
                      </a:r>
                      <a:endParaRPr kumimoji="0" lang="en-US" altLang="ko-KR" sz="1400" b="0" kern="1200" dirty="0" smtClean="0">
                        <a:solidFill>
                          <a:schemeClr val="tx1"/>
                        </a:solidFill>
                        <a:latin typeface="맑은 고딕" pitchFamily="50" charset="-127"/>
                        <a:ea typeface="맑은 고딕" pitchFamily="50" charset="-127"/>
                        <a:cs typeface="+mn-cs"/>
                      </a:endParaRPr>
                    </a:p>
                    <a:p>
                      <a:pPr algn="ctr" latinLnBrk="1"/>
                      <a:r>
                        <a:rPr kumimoji="0" lang="ko-KR" altLang="en-US" sz="1400" b="0" kern="1200" dirty="0" err="1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우마이야시대</a:t>
                      </a:r>
                      <a:endParaRPr kumimoji="0" lang="ko-KR" altLang="en-US" sz="1400" b="0" kern="1200" dirty="0" smtClean="0">
                        <a:solidFill>
                          <a:schemeClr val="tx1"/>
                        </a:solidFill>
                        <a:latin typeface="맑은 고딕" pitchFamily="50" charset="-127"/>
                        <a:ea typeface="맑은 고딕" pitchFamily="50" charset="-127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kumimoji="0" lang="en-US" altLang="ko-KR" sz="1400" b="0" kern="1200" dirty="0" smtClean="0">
                          <a:solidFill>
                            <a:schemeClr val="tx1"/>
                          </a:solidFill>
                          <a:latin typeface="궁서체" pitchFamily="17" charset="-127"/>
                          <a:ea typeface="궁서체" pitchFamily="17" charset="-127"/>
                          <a:cs typeface="+mn-cs"/>
                        </a:rPr>
                        <a:t>756-1492</a:t>
                      </a:r>
                      <a:endParaRPr kumimoji="0" lang="ko-KR" altLang="en-US" sz="1400" b="0" kern="1200" dirty="0">
                        <a:solidFill>
                          <a:schemeClr val="tx1"/>
                        </a:solidFill>
                        <a:latin typeface="궁서체" pitchFamily="17" charset="-127"/>
                        <a:ea typeface="궁서체" pitchFamily="17" charset="-127"/>
                        <a:cs typeface="+mn-cs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kumimoji="0" lang="en-US" altLang="ko-KR" sz="1400" b="0" kern="1200" dirty="0" smtClean="0">
                          <a:solidFill>
                            <a:schemeClr val="tx1"/>
                          </a:solidFill>
                          <a:latin typeface="궁서체" pitchFamily="17" charset="-127"/>
                          <a:ea typeface="궁서체" pitchFamily="17" charset="-127"/>
                          <a:cs typeface="+mn-cs"/>
                        </a:rPr>
                        <a:t>(</a:t>
                      </a:r>
                      <a:r>
                        <a:rPr kumimoji="0" lang="ko-KR" altLang="en-US" sz="1400" b="0" kern="1200" dirty="0" smtClean="0">
                          <a:solidFill>
                            <a:schemeClr val="tx1"/>
                          </a:solidFill>
                          <a:latin typeface="궁서체" pitchFamily="17" charset="-127"/>
                          <a:ea typeface="궁서체" pitchFamily="17" charset="-127"/>
                          <a:cs typeface="+mn-cs"/>
                        </a:rPr>
                        <a:t>융합</a:t>
                      </a:r>
                      <a:r>
                        <a:rPr kumimoji="0" lang="en-US" altLang="ko-KR" sz="1400" b="0" kern="1200" dirty="0" smtClean="0">
                          <a:solidFill>
                            <a:schemeClr val="tx1"/>
                          </a:solidFill>
                          <a:latin typeface="궁서체" pitchFamily="17" charset="-127"/>
                          <a:ea typeface="궁서체" pitchFamily="17" charset="-127"/>
                          <a:cs typeface="+mn-cs"/>
                        </a:rPr>
                        <a:t>)</a:t>
                      </a:r>
                      <a:endParaRPr kumimoji="0" lang="ko-KR" altLang="en-US" sz="1400" b="0" kern="1200" dirty="0">
                        <a:solidFill>
                          <a:schemeClr val="tx1"/>
                        </a:solidFill>
                        <a:latin typeface="궁서체" pitchFamily="17" charset="-127"/>
                        <a:ea typeface="궁서체" pitchFamily="17" charset="-127"/>
                        <a:cs typeface="+mn-cs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kumimoji="0" lang="ko-KR" altLang="en-US" sz="1600" b="0" kern="1200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이주문학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b="0" dirty="0" err="1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muwashshhat</a:t>
                      </a:r>
                      <a:endParaRPr lang="ko-KR" altLang="en-US" sz="1600" b="0" dirty="0">
                        <a:solidFill>
                          <a:schemeClr val="tx1"/>
                        </a:solidFill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anchor="ctr"/>
                </a:tc>
              </a:tr>
              <a:tr h="644572">
                <a:tc>
                  <a:txBody>
                    <a:bodyPr/>
                    <a:lstStyle/>
                    <a:p>
                      <a:pPr algn="ctr" latinLnBrk="1"/>
                      <a:r>
                        <a:rPr kumimoji="0" lang="ko-KR" altLang="en-US" sz="1400" b="0" kern="1200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오스만터키시대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kumimoji="0" lang="en-US" altLang="ko-KR" sz="1400" b="0" kern="1200" dirty="0" smtClean="0">
                          <a:solidFill>
                            <a:schemeClr val="tx1"/>
                          </a:solidFill>
                          <a:latin typeface="궁서체" pitchFamily="17" charset="-127"/>
                          <a:ea typeface="궁서체" pitchFamily="17" charset="-127"/>
                          <a:cs typeface="+mn-cs"/>
                        </a:rPr>
                        <a:t>1258-1798</a:t>
                      </a:r>
                      <a:endParaRPr kumimoji="0" lang="ko-KR" altLang="en-US" sz="1400" b="0" kern="1200" dirty="0" smtClean="0">
                        <a:solidFill>
                          <a:schemeClr val="tx1"/>
                        </a:solidFill>
                        <a:latin typeface="궁서체" pitchFamily="17" charset="-127"/>
                        <a:ea typeface="궁서체" pitchFamily="17" charset="-127"/>
                        <a:cs typeface="+mn-cs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kumimoji="0" lang="ko-KR" altLang="en-US" sz="1400" b="0" kern="1200" dirty="0" smtClean="0">
                          <a:solidFill>
                            <a:schemeClr val="tx1"/>
                          </a:solidFill>
                          <a:latin typeface="궁서체" pitchFamily="17" charset="-127"/>
                          <a:ea typeface="궁서체" pitchFamily="17" charset="-127"/>
                          <a:cs typeface="+mn-cs"/>
                        </a:rPr>
                        <a:t>침체</a:t>
                      </a: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kumimoji="0" lang="ko-KR" altLang="en-US" sz="1600" b="0" kern="1200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모방문학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600" b="0" dirty="0" smtClean="0">
                          <a:latin typeface="맑은 고딕" pitchFamily="50" charset="-127"/>
                          <a:ea typeface="맑은 고딕" pitchFamily="50" charset="-127"/>
                        </a:rPr>
                        <a:t>서한문</a:t>
                      </a:r>
                      <a:r>
                        <a:rPr lang="en-US" altLang="ko-KR" sz="1600" b="0" dirty="0" smtClean="0">
                          <a:latin typeface="맑은 고딕" pitchFamily="50" charset="-127"/>
                          <a:ea typeface="맑은 고딕" pitchFamily="50" charset="-127"/>
                        </a:rPr>
                        <a:t>, </a:t>
                      </a:r>
                      <a:r>
                        <a:rPr lang="ko-KR" altLang="en-US" sz="1600" b="0" dirty="0" smtClean="0">
                          <a:latin typeface="맑은 고딕" pitchFamily="50" charset="-127"/>
                          <a:ea typeface="맑은 고딕" pitchFamily="50" charset="-127"/>
                        </a:rPr>
                        <a:t>백과사전</a:t>
                      </a:r>
                      <a:r>
                        <a:rPr lang="en-US" altLang="ko-KR" sz="1600" b="0" dirty="0" smtClean="0">
                          <a:latin typeface="맑은 고딕" pitchFamily="50" charset="-127"/>
                          <a:ea typeface="맑은 고딕" pitchFamily="50" charset="-127"/>
                        </a:rPr>
                        <a:t>, </a:t>
                      </a:r>
                      <a:r>
                        <a:rPr lang="ko-KR" altLang="en-US" sz="1600" b="0" dirty="0" smtClean="0">
                          <a:latin typeface="맑은 고딕" pitchFamily="50" charset="-127"/>
                          <a:ea typeface="맑은 고딕" pitchFamily="50" charset="-127"/>
                        </a:rPr>
                        <a:t>연대기</a:t>
                      </a:r>
                      <a:endParaRPr lang="ko-KR" altLang="en-US" sz="1600" b="0" dirty="0"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anchor="ctr"/>
                </a:tc>
              </a:tr>
              <a:tr h="726831">
                <a:tc>
                  <a:txBody>
                    <a:bodyPr/>
                    <a:lstStyle/>
                    <a:p>
                      <a:pPr algn="ctr" latinLnBrk="1"/>
                      <a:r>
                        <a:rPr kumimoji="0" lang="ko-KR" altLang="en-US" sz="1400" b="0" kern="1200" dirty="0" err="1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근ㆍ현대아랍</a:t>
                      </a:r>
                      <a:endParaRPr kumimoji="0" lang="ko-KR" altLang="en-US" sz="1400" b="0" kern="1200" dirty="0" smtClean="0">
                        <a:solidFill>
                          <a:schemeClr val="tx1"/>
                        </a:solidFill>
                        <a:latin typeface="맑은 고딕" pitchFamily="50" charset="-127"/>
                        <a:ea typeface="맑은 고딕" pitchFamily="50" charset="-127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400" b="0" kern="1200" dirty="0" smtClean="0">
                          <a:solidFill>
                            <a:schemeClr val="tx1"/>
                          </a:solidFill>
                          <a:latin typeface="궁서체" pitchFamily="17" charset="-127"/>
                          <a:ea typeface="궁서체" pitchFamily="17" charset="-127"/>
                          <a:cs typeface="+mn-cs"/>
                        </a:rPr>
                        <a:t>1798-</a:t>
                      </a:r>
                      <a:r>
                        <a:rPr kumimoji="0" lang="ko-KR" altLang="en-US" sz="1400" b="0" kern="1200" dirty="0" smtClean="0">
                          <a:solidFill>
                            <a:schemeClr val="tx1"/>
                          </a:solidFill>
                          <a:latin typeface="궁서체" pitchFamily="17" charset="-127"/>
                          <a:ea typeface="궁서체" pitchFamily="17" charset="-127"/>
                          <a:cs typeface="+mn-cs"/>
                        </a:rPr>
                        <a:t>현재</a:t>
                      </a:r>
                      <a:endParaRPr lang="ko-KR" altLang="en-US" sz="1400" b="0" dirty="0">
                        <a:latin typeface="궁서체" pitchFamily="17" charset="-127"/>
                        <a:ea typeface="궁서체" pitchFamily="17" charset="-127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400" b="0" dirty="0" smtClean="0">
                          <a:latin typeface="궁서체" pitchFamily="17" charset="-127"/>
                          <a:ea typeface="궁서체" pitchFamily="17" charset="-127"/>
                        </a:rPr>
                        <a:t>부흥</a:t>
                      </a:r>
                      <a:endParaRPr lang="ko-KR" altLang="en-US" sz="1400" b="0" dirty="0">
                        <a:latin typeface="궁서체" pitchFamily="17" charset="-127"/>
                        <a:ea typeface="궁서체" pitchFamily="17" charset="-127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kumimoji="0" lang="ko-KR" altLang="en-US" sz="1600" b="0" kern="1200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현대문학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600" b="0" dirty="0" smtClean="0">
                          <a:latin typeface="맑은 고딕" pitchFamily="50" charset="-127"/>
                          <a:ea typeface="맑은 고딕" pitchFamily="50" charset="-127"/>
                        </a:rPr>
                        <a:t>소설</a:t>
                      </a:r>
                      <a:r>
                        <a:rPr lang="en-US" altLang="ko-KR" sz="1600" b="0" dirty="0" smtClean="0">
                          <a:latin typeface="맑은 고딕" pitchFamily="50" charset="-127"/>
                          <a:ea typeface="맑은 고딕" pitchFamily="50" charset="-127"/>
                        </a:rPr>
                        <a:t>,</a:t>
                      </a:r>
                      <a:r>
                        <a:rPr lang="en-US" altLang="ko-KR" sz="1600" b="0" baseline="0" dirty="0" smtClean="0">
                          <a:latin typeface="맑은 고딕" pitchFamily="50" charset="-127"/>
                          <a:ea typeface="맑은 고딕" pitchFamily="50" charset="-127"/>
                        </a:rPr>
                        <a:t> </a:t>
                      </a:r>
                      <a:r>
                        <a:rPr lang="ko-KR" altLang="en-US" sz="1600" b="0" baseline="0" dirty="0" smtClean="0">
                          <a:latin typeface="맑은 고딕" pitchFamily="50" charset="-127"/>
                          <a:ea typeface="맑은 고딕" pitchFamily="50" charset="-127"/>
                        </a:rPr>
                        <a:t>희곡</a:t>
                      </a:r>
                      <a:endParaRPr lang="ko-KR" altLang="en-US" sz="1600" b="0" dirty="0"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10" name="직사각형 9"/>
          <p:cNvSpPr/>
          <p:nvPr/>
        </p:nvSpPr>
        <p:spPr>
          <a:xfrm>
            <a:off x="500034" y="1441661"/>
            <a:ext cx="8072494" cy="642942"/>
          </a:xfrm>
          <a:prstGeom prst="rect">
            <a:avLst/>
          </a:prstGeom>
          <a:noFill/>
          <a:ln w="38100">
            <a:solidFill>
              <a:srgbClr val="00B0F0"/>
            </a:solidFill>
            <a:prstDash val="dash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91041735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 txBox="1">
            <a:spLocks/>
          </p:cNvSpPr>
          <p:nvPr/>
        </p:nvSpPr>
        <p:spPr>
          <a:xfrm>
            <a:off x="395536" y="404664"/>
            <a:ext cx="8307456" cy="1008112"/>
          </a:xfrm>
          <a:prstGeom prst="rect">
            <a:avLst/>
          </a:prstGeom>
          <a:solidFill>
            <a:schemeClr val="tx1"/>
          </a:solidFill>
        </p:spPr>
        <p:txBody>
          <a:bodyPr>
            <a:normAutofit/>
          </a:bodyPr>
          <a:lstStyle/>
          <a:p>
            <a:pPr marL="265176" lvl="0" indent="-265176">
              <a:lnSpc>
                <a:spcPct val="150000"/>
              </a:lnSpc>
              <a:spcBef>
                <a:spcPts val="250"/>
              </a:spcBef>
              <a:buClr>
                <a:schemeClr val="accent1"/>
              </a:buClr>
              <a:buSzPct val="80000"/>
              <a:buFont typeface="Wingdings 2"/>
              <a:buChar char=""/>
            </a:pPr>
            <a:r>
              <a:rPr lang="ko-KR" altLang="en-US" sz="3200" b="1" noProof="0" dirty="0" smtClean="0">
                <a:solidFill>
                  <a:schemeClr val="bg1"/>
                </a:solidFill>
                <a:latin typeface="맑은 고딕"/>
                <a:ea typeface="맑은 고딕"/>
              </a:rPr>
              <a:t>아랍문학 시대별 특징</a:t>
            </a:r>
            <a:endParaRPr kumimoji="0" lang="en-US" altLang="ko-KR" sz="3200" b="1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맑은 고딕"/>
              <a:ea typeface="맑은 고딕"/>
              <a:cs typeface="+mn-cs"/>
            </a:endParaRP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ko-KR" smtClean="0"/>
              <a:t>2013-10-12</a:t>
            </a:r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C26F00-7078-4601-8016-0E43D5AE7F21}" type="slidenum">
              <a:rPr lang="ko-KR" altLang="en-US" smtClean="0"/>
              <a:pPr/>
              <a:t>24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ko-KR" altLang="en-US" smtClean="0"/>
              <a:t>동서비교문학회</a:t>
            </a:r>
            <a:r>
              <a:rPr lang="en-US" altLang="ko-KR" smtClean="0"/>
              <a:t>/</a:t>
            </a:r>
            <a:r>
              <a:rPr lang="ko-KR" altLang="en-US" smtClean="0"/>
              <a:t>세계문학콜로키움</a:t>
            </a:r>
            <a:endParaRPr lang="ko-KR" altLang="en-US"/>
          </a:p>
        </p:txBody>
      </p:sp>
      <p:graphicFrame>
        <p:nvGraphicFramePr>
          <p:cNvPr id="7" name="표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83291392"/>
              </p:ext>
            </p:extLst>
          </p:nvPr>
        </p:nvGraphicFramePr>
        <p:xfrm>
          <a:off x="465540" y="1458331"/>
          <a:ext cx="8143932" cy="4594263"/>
        </p:xfrm>
        <a:graphic>
          <a:graphicData uri="http://schemas.openxmlformats.org/drawingml/2006/table">
            <a:tbl>
              <a:tblPr firstRow="1" bandRow="1">
                <a:tableStyleId>{68D230F3-CF80-4859-8CE7-A43EE81993B5}</a:tableStyleId>
              </a:tblPr>
              <a:tblGrid>
                <a:gridCol w="1514172"/>
                <a:gridCol w="776333"/>
                <a:gridCol w="807843"/>
                <a:gridCol w="2088232"/>
                <a:gridCol w="2957352"/>
              </a:tblGrid>
              <a:tr h="644572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b="0" dirty="0" err="1" smtClean="0"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자힐리야시대</a:t>
                      </a:r>
                      <a:endParaRPr lang="ko-KR" altLang="en-US" sz="1400" b="0" dirty="0"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1400" b="0" dirty="0" smtClean="0">
                          <a:effectLst/>
                          <a:latin typeface="궁서체" pitchFamily="17" charset="-127"/>
                          <a:ea typeface="궁서체" pitchFamily="17" charset="-127"/>
                        </a:rPr>
                        <a:t>450-622</a:t>
                      </a:r>
                      <a:endParaRPr lang="ko-KR" altLang="en-US" sz="1400" b="0" dirty="0">
                        <a:effectLst/>
                        <a:latin typeface="궁서체" pitchFamily="17" charset="-127"/>
                        <a:ea typeface="궁서체" pitchFamily="17" charset="-127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1400" b="0" dirty="0" smtClean="0">
                          <a:effectLst/>
                          <a:latin typeface="궁서체" pitchFamily="17" charset="-127"/>
                          <a:ea typeface="궁서체" pitchFamily="17" charset="-127"/>
                        </a:rPr>
                        <a:t>확립</a:t>
                      </a:r>
                      <a:endParaRPr lang="ko-KR" altLang="en-US" sz="1400" b="0" dirty="0">
                        <a:effectLst/>
                        <a:latin typeface="궁서체" pitchFamily="17" charset="-127"/>
                        <a:ea typeface="궁서체" pitchFamily="17" charset="-127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600" b="0" dirty="0" smtClean="0"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구비문학</a:t>
                      </a:r>
                      <a:endParaRPr lang="ko-KR" altLang="en-US" sz="1600" b="0" dirty="0"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b="0" dirty="0" err="1" smtClean="0"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qasidah</a:t>
                      </a:r>
                      <a:r>
                        <a:rPr lang="en-US" altLang="ko-KR" sz="1600" b="0" dirty="0" smtClean="0"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, </a:t>
                      </a:r>
                      <a:r>
                        <a:rPr lang="en-US" altLang="ko-KR" sz="1600" b="0" dirty="0" err="1" smtClean="0"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saju</a:t>
                      </a:r>
                      <a:r>
                        <a:rPr lang="en-US" altLang="ko-KR" sz="1600" b="0" dirty="0" smtClean="0"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’, </a:t>
                      </a:r>
                      <a:r>
                        <a:rPr lang="en-US" altLang="ko-KR" sz="1600" b="0" dirty="0" err="1" smtClean="0"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rajaz</a:t>
                      </a:r>
                      <a:r>
                        <a:rPr lang="en-US" altLang="ko-KR" sz="1600" b="0" dirty="0" smtClean="0"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 </a:t>
                      </a:r>
                      <a:endParaRPr lang="ko-KR" altLang="en-US" sz="1600" b="0" dirty="0"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anchor="ctr"/>
                </a:tc>
              </a:tr>
              <a:tr h="644572">
                <a:tc>
                  <a:txBody>
                    <a:bodyPr/>
                    <a:lstStyle/>
                    <a:p>
                      <a:pPr algn="ctr" latinLnBrk="1"/>
                      <a:r>
                        <a:rPr kumimoji="0" lang="ko-KR" altLang="en-US" sz="1400" b="1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이슬람시대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kumimoji="0" lang="en-US" altLang="ko-KR" sz="1400" b="1" u="none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궁서체" pitchFamily="17" charset="-127"/>
                          <a:ea typeface="궁서체" pitchFamily="17" charset="-127"/>
                          <a:cs typeface="+mn-cs"/>
                        </a:rPr>
                        <a:t>622</a:t>
                      </a:r>
                      <a:r>
                        <a:rPr kumimoji="0" lang="en-US" altLang="ko-KR" sz="1400" b="1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궁서체" pitchFamily="17" charset="-127"/>
                          <a:ea typeface="궁서체" pitchFamily="17" charset="-127"/>
                          <a:cs typeface="+mn-cs"/>
                        </a:rPr>
                        <a:t>-661</a:t>
                      </a:r>
                      <a:endParaRPr kumimoji="0" lang="ko-KR" altLang="en-US" sz="1400" b="1" kern="1200" dirty="0" smtClean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궁서체" pitchFamily="17" charset="-127"/>
                        <a:ea typeface="궁서체" pitchFamily="17" charset="-127"/>
                        <a:cs typeface="+mn-cs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kumimoji="0" lang="ko-KR" altLang="en-US" sz="1400" b="1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궁서체" pitchFamily="17" charset="-127"/>
                          <a:ea typeface="궁서체" pitchFamily="17" charset="-127"/>
                          <a:cs typeface="+mn-cs"/>
                        </a:rPr>
                        <a:t>성장</a:t>
                      </a: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kumimoji="0" lang="ko-KR" altLang="en-US" sz="1600" b="1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기록문학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600" b="1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Quran,</a:t>
                      </a:r>
                      <a:r>
                        <a:rPr kumimoji="0" lang="en-US" altLang="ko-KR" sz="1600" b="1" kern="1200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 Hadith</a:t>
                      </a:r>
                    </a:p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ko-KR" altLang="en-US" sz="1600" b="1" kern="1200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연설문</a:t>
                      </a:r>
                      <a:r>
                        <a:rPr kumimoji="0" lang="en-US" altLang="ko-KR" sz="1600" b="1" kern="1200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, </a:t>
                      </a:r>
                      <a:r>
                        <a:rPr kumimoji="0" lang="ko-KR" altLang="en-US" sz="1600" b="1" kern="1200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서간문</a:t>
                      </a:r>
                      <a:endParaRPr lang="ko-KR" altLang="en-US" sz="1600" b="1" u="none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anchor="ctr"/>
                </a:tc>
              </a:tr>
              <a:tr h="644572">
                <a:tc>
                  <a:txBody>
                    <a:bodyPr/>
                    <a:lstStyle/>
                    <a:p>
                      <a:pPr algn="ctr" latinLnBrk="1"/>
                      <a:r>
                        <a:rPr kumimoji="0" lang="ko-KR" altLang="en-US" sz="1400" b="0" kern="1200" dirty="0" err="1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우마이야시대</a:t>
                      </a:r>
                      <a:endParaRPr kumimoji="0" lang="ko-KR" altLang="en-US" sz="1400" b="0" kern="1200" dirty="0" smtClean="0">
                        <a:solidFill>
                          <a:schemeClr val="tx1"/>
                        </a:solidFill>
                        <a:latin typeface="맑은 고딕" pitchFamily="50" charset="-127"/>
                        <a:ea typeface="맑은 고딕" pitchFamily="50" charset="-127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kumimoji="0" lang="en-US" altLang="ko-KR" sz="1400" b="0" kern="1200" dirty="0" smtClean="0">
                          <a:solidFill>
                            <a:schemeClr val="tx1"/>
                          </a:solidFill>
                          <a:latin typeface="궁서체" pitchFamily="17" charset="-127"/>
                          <a:ea typeface="궁서체" pitchFamily="17" charset="-127"/>
                          <a:cs typeface="+mn-cs"/>
                        </a:rPr>
                        <a:t>661-750</a:t>
                      </a:r>
                      <a:endParaRPr kumimoji="0" lang="ko-KR" altLang="en-US" sz="1400" b="0" kern="1200" dirty="0">
                        <a:solidFill>
                          <a:schemeClr val="tx1"/>
                        </a:solidFill>
                        <a:latin typeface="궁서체" pitchFamily="17" charset="-127"/>
                        <a:ea typeface="궁서체" pitchFamily="17" charset="-127"/>
                        <a:cs typeface="+mn-cs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kumimoji="0" lang="ko-KR" altLang="en-US" sz="1400" b="0" kern="1200" dirty="0" smtClean="0">
                          <a:solidFill>
                            <a:schemeClr val="tx1"/>
                          </a:solidFill>
                          <a:latin typeface="궁서체" pitchFamily="17" charset="-127"/>
                          <a:ea typeface="궁서체" pitchFamily="17" charset="-127"/>
                          <a:cs typeface="+mn-cs"/>
                        </a:rPr>
                        <a:t>확장</a:t>
                      </a:r>
                      <a:endParaRPr kumimoji="0" lang="ko-KR" altLang="en-US" sz="1400" b="0" kern="1200" dirty="0">
                        <a:solidFill>
                          <a:schemeClr val="tx1"/>
                        </a:solidFill>
                        <a:latin typeface="궁서체" pitchFamily="17" charset="-127"/>
                        <a:ea typeface="궁서체" pitchFamily="17" charset="-127"/>
                        <a:cs typeface="+mn-cs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600" b="0" dirty="0" smtClean="0">
                          <a:latin typeface="맑은 고딕" pitchFamily="50" charset="-127"/>
                          <a:ea typeface="맑은 고딕" pitchFamily="50" charset="-127"/>
                        </a:rPr>
                        <a:t>도시문학</a:t>
                      </a:r>
                      <a:endParaRPr lang="ko-KR" altLang="en-US" sz="1600" b="0" dirty="0"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600" b="0" dirty="0" err="1" smtClean="0">
                          <a:latin typeface="맑은 고딕" pitchFamily="50" charset="-127"/>
                          <a:ea typeface="맑은 고딕" pitchFamily="50" charset="-127"/>
                        </a:rPr>
                        <a:t>정치시</a:t>
                      </a:r>
                      <a:r>
                        <a:rPr lang="en-US" altLang="ko-KR" sz="1600" b="0" dirty="0" smtClean="0">
                          <a:latin typeface="맑은 고딕" pitchFamily="50" charset="-127"/>
                          <a:ea typeface="맑은 고딕" pitchFamily="50" charset="-127"/>
                        </a:rPr>
                        <a:t>,</a:t>
                      </a:r>
                      <a:r>
                        <a:rPr lang="en-US" altLang="ko-KR" sz="1600" b="0" baseline="0" dirty="0" smtClean="0">
                          <a:latin typeface="맑은 고딕" pitchFamily="50" charset="-127"/>
                          <a:ea typeface="맑은 고딕" pitchFamily="50" charset="-127"/>
                        </a:rPr>
                        <a:t> </a:t>
                      </a:r>
                      <a:r>
                        <a:rPr lang="ko-KR" altLang="en-US" sz="1600" b="0" baseline="0" dirty="0" err="1" smtClean="0">
                          <a:latin typeface="맑은 고딕" pitchFamily="50" charset="-127"/>
                          <a:ea typeface="맑은 고딕" pitchFamily="50" charset="-127"/>
                        </a:rPr>
                        <a:t>찬양시</a:t>
                      </a:r>
                      <a:r>
                        <a:rPr lang="en-US" altLang="ko-KR" sz="1600" b="0" baseline="0" dirty="0" smtClean="0">
                          <a:latin typeface="맑은 고딕" pitchFamily="50" charset="-127"/>
                          <a:ea typeface="맑은 고딕" pitchFamily="50" charset="-127"/>
                        </a:rPr>
                        <a:t>, </a:t>
                      </a:r>
                      <a:r>
                        <a:rPr lang="ko-KR" altLang="en-US" sz="1600" b="0" baseline="0" dirty="0" err="1" smtClean="0">
                          <a:latin typeface="맑은 고딕" pitchFamily="50" charset="-127"/>
                          <a:ea typeface="맑은 고딕" pitchFamily="50" charset="-127"/>
                        </a:rPr>
                        <a:t>비방시</a:t>
                      </a:r>
                      <a:endParaRPr lang="ko-KR" altLang="en-US" sz="1600" b="0" dirty="0"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anchor="ctr"/>
                </a:tc>
              </a:tr>
              <a:tr h="644572">
                <a:tc>
                  <a:txBody>
                    <a:bodyPr/>
                    <a:lstStyle/>
                    <a:p>
                      <a:pPr algn="ctr" latinLnBrk="1"/>
                      <a:r>
                        <a:rPr kumimoji="0" lang="ko-KR" altLang="en-US" sz="1400" b="0" kern="1200" dirty="0" err="1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압바시야시대</a:t>
                      </a:r>
                      <a:endParaRPr kumimoji="0" lang="ko-KR" altLang="en-US" sz="1400" b="0" kern="1200" dirty="0" smtClean="0">
                        <a:solidFill>
                          <a:schemeClr val="tx1"/>
                        </a:solidFill>
                        <a:latin typeface="맑은 고딕" pitchFamily="50" charset="-127"/>
                        <a:ea typeface="맑은 고딕" pitchFamily="50" charset="-127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kumimoji="0" lang="en-US" altLang="ko-KR" sz="1400" b="0" kern="1200" dirty="0" smtClean="0">
                          <a:solidFill>
                            <a:schemeClr val="tx1"/>
                          </a:solidFill>
                          <a:latin typeface="궁서체" pitchFamily="17" charset="-127"/>
                          <a:ea typeface="궁서체" pitchFamily="17" charset="-127"/>
                          <a:cs typeface="+mn-cs"/>
                        </a:rPr>
                        <a:t>750-1258</a:t>
                      </a:r>
                      <a:endParaRPr kumimoji="0" lang="ko-KR" altLang="en-US" sz="1400" b="0" kern="1200" dirty="0" smtClean="0">
                        <a:solidFill>
                          <a:schemeClr val="tx1"/>
                        </a:solidFill>
                        <a:latin typeface="궁서체" pitchFamily="17" charset="-127"/>
                        <a:ea typeface="궁서체" pitchFamily="17" charset="-127"/>
                        <a:cs typeface="+mn-cs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kumimoji="0" lang="ko-KR" altLang="en-US" sz="1400" b="0" kern="1200" dirty="0" smtClean="0">
                          <a:solidFill>
                            <a:schemeClr val="tx1"/>
                          </a:solidFill>
                          <a:latin typeface="궁서체" pitchFamily="17" charset="-127"/>
                          <a:ea typeface="궁서체" pitchFamily="17" charset="-127"/>
                          <a:cs typeface="+mn-cs"/>
                        </a:rPr>
                        <a:t>절정</a:t>
                      </a: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kumimoji="0" lang="ko-KR" altLang="en-US" sz="1600" b="0" kern="1200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제국문학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600" b="0" dirty="0" smtClean="0">
                          <a:latin typeface="맑은 고딕" pitchFamily="50" charset="-127"/>
                          <a:ea typeface="맑은 고딕" pitchFamily="50" charset="-127"/>
                        </a:rPr>
                        <a:t>천일야화</a:t>
                      </a:r>
                      <a:r>
                        <a:rPr lang="en-US" altLang="ko-KR" sz="1600" b="0" dirty="0" smtClean="0">
                          <a:latin typeface="맑은 고딕" pitchFamily="50" charset="-127"/>
                          <a:ea typeface="맑은 고딕" pitchFamily="50" charset="-127"/>
                        </a:rPr>
                        <a:t>, </a:t>
                      </a:r>
                      <a:r>
                        <a:rPr lang="ko-KR" altLang="en-US" sz="1600" b="0" dirty="0" err="1" smtClean="0">
                          <a:latin typeface="맑은 고딕" pitchFamily="50" charset="-127"/>
                          <a:ea typeface="맑은 고딕" pitchFamily="50" charset="-127"/>
                        </a:rPr>
                        <a:t>칼릴라와</a:t>
                      </a:r>
                      <a:r>
                        <a:rPr lang="ko-KR" altLang="en-US" sz="1600" b="0" dirty="0" smtClean="0">
                          <a:latin typeface="맑은 고딕" pitchFamily="50" charset="-127"/>
                          <a:ea typeface="맑은 고딕" pitchFamily="50" charset="-127"/>
                        </a:rPr>
                        <a:t> </a:t>
                      </a:r>
                      <a:r>
                        <a:rPr lang="ko-KR" altLang="en-US" sz="1600" b="0" dirty="0" err="1" smtClean="0">
                          <a:latin typeface="맑은 고딕" pitchFamily="50" charset="-127"/>
                          <a:ea typeface="맑은 고딕" pitchFamily="50" charset="-127"/>
                        </a:rPr>
                        <a:t>딤나</a:t>
                      </a:r>
                      <a:endParaRPr lang="ko-KR" altLang="en-US" sz="1600" b="0" dirty="0"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anchor="ctr"/>
                </a:tc>
              </a:tr>
              <a:tr h="644572">
                <a:tc>
                  <a:txBody>
                    <a:bodyPr/>
                    <a:lstStyle/>
                    <a:p>
                      <a:pPr algn="ctr" latinLnBrk="1"/>
                      <a:r>
                        <a:rPr kumimoji="0" lang="ko-KR" altLang="en-US" sz="1400" b="0" kern="1200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후기</a:t>
                      </a:r>
                      <a:endParaRPr kumimoji="0" lang="en-US" altLang="ko-KR" sz="1400" b="0" kern="1200" dirty="0" smtClean="0">
                        <a:solidFill>
                          <a:schemeClr val="tx1"/>
                        </a:solidFill>
                        <a:latin typeface="맑은 고딕" pitchFamily="50" charset="-127"/>
                        <a:ea typeface="맑은 고딕" pitchFamily="50" charset="-127"/>
                        <a:cs typeface="+mn-cs"/>
                      </a:endParaRPr>
                    </a:p>
                    <a:p>
                      <a:pPr algn="ctr" latinLnBrk="1"/>
                      <a:r>
                        <a:rPr kumimoji="0" lang="ko-KR" altLang="en-US" sz="1400" b="0" kern="1200" dirty="0" err="1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우마이야시대</a:t>
                      </a:r>
                      <a:endParaRPr kumimoji="0" lang="ko-KR" altLang="en-US" sz="1400" b="0" kern="1200" dirty="0" smtClean="0">
                        <a:solidFill>
                          <a:schemeClr val="tx1"/>
                        </a:solidFill>
                        <a:latin typeface="맑은 고딕" pitchFamily="50" charset="-127"/>
                        <a:ea typeface="맑은 고딕" pitchFamily="50" charset="-127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kumimoji="0" lang="en-US" altLang="ko-KR" sz="1400" b="0" kern="1200" dirty="0" smtClean="0">
                          <a:solidFill>
                            <a:schemeClr val="tx1"/>
                          </a:solidFill>
                          <a:latin typeface="궁서체" pitchFamily="17" charset="-127"/>
                          <a:ea typeface="궁서체" pitchFamily="17" charset="-127"/>
                          <a:cs typeface="+mn-cs"/>
                        </a:rPr>
                        <a:t>756-1492</a:t>
                      </a:r>
                      <a:endParaRPr kumimoji="0" lang="ko-KR" altLang="en-US" sz="1400" b="0" kern="1200" dirty="0">
                        <a:solidFill>
                          <a:schemeClr val="tx1"/>
                        </a:solidFill>
                        <a:latin typeface="궁서체" pitchFamily="17" charset="-127"/>
                        <a:ea typeface="궁서체" pitchFamily="17" charset="-127"/>
                        <a:cs typeface="+mn-cs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kumimoji="0" lang="en-US" altLang="ko-KR" sz="1400" b="0" kern="1200" dirty="0" smtClean="0">
                          <a:solidFill>
                            <a:schemeClr val="tx1"/>
                          </a:solidFill>
                          <a:latin typeface="궁서체" pitchFamily="17" charset="-127"/>
                          <a:ea typeface="궁서체" pitchFamily="17" charset="-127"/>
                          <a:cs typeface="+mn-cs"/>
                        </a:rPr>
                        <a:t>(</a:t>
                      </a:r>
                      <a:r>
                        <a:rPr kumimoji="0" lang="ko-KR" altLang="en-US" sz="1400" b="0" kern="1200" dirty="0" smtClean="0">
                          <a:solidFill>
                            <a:schemeClr val="tx1"/>
                          </a:solidFill>
                          <a:latin typeface="궁서체" pitchFamily="17" charset="-127"/>
                          <a:ea typeface="궁서체" pitchFamily="17" charset="-127"/>
                          <a:cs typeface="+mn-cs"/>
                        </a:rPr>
                        <a:t>융합</a:t>
                      </a:r>
                      <a:r>
                        <a:rPr kumimoji="0" lang="en-US" altLang="ko-KR" sz="1400" b="0" kern="1200" dirty="0" smtClean="0">
                          <a:solidFill>
                            <a:schemeClr val="tx1"/>
                          </a:solidFill>
                          <a:latin typeface="궁서체" pitchFamily="17" charset="-127"/>
                          <a:ea typeface="궁서체" pitchFamily="17" charset="-127"/>
                          <a:cs typeface="+mn-cs"/>
                        </a:rPr>
                        <a:t>)</a:t>
                      </a:r>
                      <a:endParaRPr kumimoji="0" lang="ko-KR" altLang="en-US" sz="1400" b="0" kern="1200" dirty="0">
                        <a:solidFill>
                          <a:schemeClr val="tx1"/>
                        </a:solidFill>
                        <a:latin typeface="궁서체" pitchFamily="17" charset="-127"/>
                        <a:ea typeface="궁서체" pitchFamily="17" charset="-127"/>
                        <a:cs typeface="+mn-cs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kumimoji="0" lang="ko-KR" altLang="en-US" sz="1600" b="0" kern="1200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이주문학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b="0" dirty="0" err="1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Muwashshhat</a:t>
                      </a:r>
                      <a:endParaRPr lang="ko-KR" altLang="en-US" sz="1600" b="0" dirty="0">
                        <a:solidFill>
                          <a:schemeClr val="tx1"/>
                        </a:solidFill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anchor="ctr"/>
                </a:tc>
              </a:tr>
              <a:tr h="644572">
                <a:tc>
                  <a:txBody>
                    <a:bodyPr/>
                    <a:lstStyle/>
                    <a:p>
                      <a:pPr algn="ctr" latinLnBrk="1"/>
                      <a:r>
                        <a:rPr kumimoji="0" lang="ko-KR" altLang="en-US" sz="1400" b="0" kern="1200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오스만터키시대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kumimoji="0" lang="en-US" altLang="ko-KR" sz="1400" b="0" kern="1200" dirty="0" smtClean="0">
                          <a:solidFill>
                            <a:schemeClr val="tx1"/>
                          </a:solidFill>
                          <a:latin typeface="궁서체" pitchFamily="17" charset="-127"/>
                          <a:ea typeface="궁서체" pitchFamily="17" charset="-127"/>
                          <a:cs typeface="+mn-cs"/>
                        </a:rPr>
                        <a:t>1258-1798</a:t>
                      </a:r>
                      <a:endParaRPr kumimoji="0" lang="ko-KR" altLang="en-US" sz="1400" b="0" kern="1200" dirty="0" smtClean="0">
                        <a:solidFill>
                          <a:schemeClr val="tx1"/>
                        </a:solidFill>
                        <a:latin typeface="궁서체" pitchFamily="17" charset="-127"/>
                        <a:ea typeface="궁서체" pitchFamily="17" charset="-127"/>
                        <a:cs typeface="+mn-cs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kumimoji="0" lang="ko-KR" altLang="en-US" sz="1400" b="0" kern="1200" dirty="0" smtClean="0">
                          <a:solidFill>
                            <a:schemeClr val="tx1"/>
                          </a:solidFill>
                          <a:latin typeface="궁서체" pitchFamily="17" charset="-127"/>
                          <a:ea typeface="궁서체" pitchFamily="17" charset="-127"/>
                          <a:cs typeface="+mn-cs"/>
                        </a:rPr>
                        <a:t>침체</a:t>
                      </a: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kumimoji="0" lang="ko-KR" altLang="en-US" sz="1600" b="0" kern="1200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모방문학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600" b="0" dirty="0" smtClean="0">
                          <a:latin typeface="맑은 고딕" pitchFamily="50" charset="-127"/>
                          <a:ea typeface="맑은 고딕" pitchFamily="50" charset="-127"/>
                        </a:rPr>
                        <a:t>서한문</a:t>
                      </a:r>
                      <a:r>
                        <a:rPr lang="en-US" altLang="ko-KR" sz="1600" b="0" dirty="0" smtClean="0">
                          <a:latin typeface="맑은 고딕" pitchFamily="50" charset="-127"/>
                          <a:ea typeface="맑은 고딕" pitchFamily="50" charset="-127"/>
                        </a:rPr>
                        <a:t>, </a:t>
                      </a:r>
                      <a:r>
                        <a:rPr lang="ko-KR" altLang="en-US" sz="1600" b="0" dirty="0" smtClean="0">
                          <a:latin typeface="맑은 고딕" pitchFamily="50" charset="-127"/>
                          <a:ea typeface="맑은 고딕" pitchFamily="50" charset="-127"/>
                        </a:rPr>
                        <a:t>백과사전</a:t>
                      </a:r>
                      <a:r>
                        <a:rPr lang="en-US" altLang="ko-KR" sz="1600" b="0" dirty="0" smtClean="0">
                          <a:latin typeface="맑은 고딕" pitchFamily="50" charset="-127"/>
                          <a:ea typeface="맑은 고딕" pitchFamily="50" charset="-127"/>
                        </a:rPr>
                        <a:t>, </a:t>
                      </a:r>
                      <a:r>
                        <a:rPr lang="ko-KR" altLang="en-US" sz="1600" b="0" dirty="0" smtClean="0">
                          <a:latin typeface="맑은 고딕" pitchFamily="50" charset="-127"/>
                          <a:ea typeface="맑은 고딕" pitchFamily="50" charset="-127"/>
                        </a:rPr>
                        <a:t>연대기</a:t>
                      </a:r>
                      <a:endParaRPr lang="ko-KR" altLang="en-US" sz="1600" b="0" dirty="0"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anchor="ctr"/>
                </a:tc>
              </a:tr>
              <a:tr h="726831">
                <a:tc>
                  <a:txBody>
                    <a:bodyPr/>
                    <a:lstStyle/>
                    <a:p>
                      <a:pPr algn="ctr" latinLnBrk="1"/>
                      <a:r>
                        <a:rPr kumimoji="0" lang="ko-KR" altLang="en-US" sz="1400" b="0" kern="1200" dirty="0" err="1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근ㆍ현대아랍</a:t>
                      </a:r>
                      <a:endParaRPr kumimoji="0" lang="ko-KR" altLang="en-US" sz="1400" b="0" kern="1200" dirty="0" smtClean="0">
                        <a:solidFill>
                          <a:schemeClr val="tx1"/>
                        </a:solidFill>
                        <a:latin typeface="맑은 고딕" pitchFamily="50" charset="-127"/>
                        <a:ea typeface="맑은 고딕" pitchFamily="50" charset="-127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400" b="0" kern="1200" dirty="0" smtClean="0">
                          <a:solidFill>
                            <a:schemeClr val="tx1"/>
                          </a:solidFill>
                          <a:latin typeface="궁서체" pitchFamily="17" charset="-127"/>
                          <a:ea typeface="궁서체" pitchFamily="17" charset="-127"/>
                          <a:cs typeface="+mn-cs"/>
                        </a:rPr>
                        <a:t>1798-</a:t>
                      </a:r>
                      <a:r>
                        <a:rPr kumimoji="0" lang="ko-KR" altLang="en-US" sz="1400" b="0" kern="1200" dirty="0" smtClean="0">
                          <a:solidFill>
                            <a:schemeClr val="tx1"/>
                          </a:solidFill>
                          <a:latin typeface="궁서체" pitchFamily="17" charset="-127"/>
                          <a:ea typeface="궁서체" pitchFamily="17" charset="-127"/>
                          <a:cs typeface="+mn-cs"/>
                        </a:rPr>
                        <a:t>현재</a:t>
                      </a:r>
                      <a:endParaRPr lang="ko-KR" altLang="en-US" sz="1400" b="0" dirty="0">
                        <a:latin typeface="궁서체" pitchFamily="17" charset="-127"/>
                        <a:ea typeface="궁서체" pitchFamily="17" charset="-127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400" b="0" dirty="0" smtClean="0">
                          <a:latin typeface="궁서체" pitchFamily="17" charset="-127"/>
                          <a:ea typeface="궁서체" pitchFamily="17" charset="-127"/>
                        </a:rPr>
                        <a:t>부흥</a:t>
                      </a:r>
                      <a:endParaRPr lang="ko-KR" altLang="en-US" sz="1400" b="0" dirty="0">
                        <a:latin typeface="궁서체" pitchFamily="17" charset="-127"/>
                        <a:ea typeface="궁서체" pitchFamily="17" charset="-127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kumimoji="0" lang="ko-KR" altLang="en-US" sz="1600" b="0" kern="1200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현대문학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600" b="0" dirty="0" smtClean="0">
                          <a:latin typeface="맑은 고딕" pitchFamily="50" charset="-127"/>
                          <a:ea typeface="맑은 고딕" pitchFamily="50" charset="-127"/>
                        </a:rPr>
                        <a:t>소설</a:t>
                      </a:r>
                      <a:r>
                        <a:rPr lang="en-US" altLang="ko-KR" sz="1600" b="0" dirty="0" smtClean="0">
                          <a:latin typeface="맑은 고딕" pitchFamily="50" charset="-127"/>
                          <a:ea typeface="맑은 고딕" pitchFamily="50" charset="-127"/>
                        </a:rPr>
                        <a:t>,</a:t>
                      </a:r>
                      <a:r>
                        <a:rPr lang="en-US" altLang="ko-KR" sz="1600" b="0" baseline="0" dirty="0" smtClean="0">
                          <a:latin typeface="맑은 고딕" pitchFamily="50" charset="-127"/>
                          <a:ea typeface="맑은 고딕" pitchFamily="50" charset="-127"/>
                        </a:rPr>
                        <a:t> </a:t>
                      </a:r>
                      <a:r>
                        <a:rPr lang="ko-KR" altLang="en-US" sz="1600" b="0" baseline="0" dirty="0" smtClean="0">
                          <a:latin typeface="맑은 고딕" pitchFamily="50" charset="-127"/>
                          <a:ea typeface="맑은 고딕" pitchFamily="50" charset="-127"/>
                        </a:rPr>
                        <a:t>희곡</a:t>
                      </a:r>
                      <a:endParaRPr lang="ko-KR" altLang="en-US" sz="1600" b="0" dirty="0"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10" name="직사각형 9"/>
          <p:cNvSpPr/>
          <p:nvPr/>
        </p:nvSpPr>
        <p:spPr>
          <a:xfrm>
            <a:off x="500034" y="2086426"/>
            <a:ext cx="8072494" cy="642942"/>
          </a:xfrm>
          <a:prstGeom prst="rect">
            <a:avLst/>
          </a:prstGeom>
          <a:noFill/>
          <a:ln w="38100">
            <a:solidFill>
              <a:srgbClr val="00B0F0"/>
            </a:solidFill>
            <a:prstDash val="dash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81673955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 txBox="1">
            <a:spLocks/>
          </p:cNvSpPr>
          <p:nvPr/>
        </p:nvSpPr>
        <p:spPr>
          <a:xfrm>
            <a:off x="395536" y="404664"/>
            <a:ext cx="8307456" cy="1008112"/>
          </a:xfrm>
          <a:prstGeom prst="rect">
            <a:avLst/>
          </a:prstGeom>
          <a:solidFill>
            <a:schemeClr val="tx1"/>
          </a:solidFill>
        </p:spPr>
        <p:txBody>
          <a:bodyPr>
            <a:normAutofit/>
          </a:bodyPr>
          <a:lstStyle/>
          <a:p>
            <a:pPr marL="265176" lvl="0" indent="-265176">
              <a:lnSpc>
                <a:spcPct val="150000"/>
              </a:lnSpc>
              <a:spcBef>
                <a:spcPts val="250"/>
              </a:spcBef>
              <a:buClr>
                <a:schemeClr val="accent1"/>
              </a:buClr>
              <a:buSzPct val="80000"/>
              <a:buFont typeface="Wingdings 2"/>
              <a:buChar char=""/>
            </a:pPr>
            <a:r>
              <a:rPr lang="ko-KR" altLang="en-US" sz="3200" b="1" noProof="0" dirty="0" smtClean="0">
                <a:solidFill>
                  <a:schemeClr val="bg1"/>
                </a:solidFill>
                <a:latin typeface="맑은 고딕"/>
                <a:ea typeface="맑은 고딕"/>
              </a:rPr>
              <a:t>아랍문학 시대별 특징</a:t>
            </a:r>
            <a:endParaRPr kumimoji="0" lang="en-US" altLang="ko-KR" sz="3200" b="1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맑은 고딕"/>
              <a:ea typeface="맑은 고딕"/>
              <a:cs typeface="+mn-cs"/>
            </a:endParaRP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ko-KR" smtClean="0"/>
              <a:t>2013-10-12</a:t>
            </a:r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C26F00-7078-4601-8016-0E43D5AE7F21}" type="slidenum">
              <a:rPr lang="ko-KR" altLang="en-US" smtClean="0"/>
              <a:pPr/>
              <a:t>25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ko-KR" altLang="en-US" smtClean="0"/>
              <a:t>동서비교문학회</a:t>
            </a:r>
            <a:r>
              <a:rPr lang="en-US" altLang="ko-KR" smtClean="0"/>
              <a:t>/</a:t>
            </a:r>
            <a:r>
              <a:rPr lang="ko-KR" altLang="en-US" smtClean="0"/>
              <a:t>세계문학콜로키움</a:t>
            </a:r>
            <a:endParaRPr lang="ko-KR" altLang="en-US"/>
          </a:p>
        </p:txBody>
      </p:sp>
      <p:graphicFrame>
        <p:nvGraphicFramePr>
          <p:cNvPr id="7" name="표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33368974"/>
              </p:ext>
            </p:extLst>
          </p:nvPr>
        </p:nvGraphicFramePr>
        <p:xfrm>
          <a:off x="465540" y="1458331"/>
          <a:ext cx="8143932" cy="4594263"/>
        </p:xfrm>
        <a:graphic>
          <a:graphicData uri="http://schemas.openxmlformats.org/drawingml/2006/table">
            <a:tbl>
              <a:tblPr firstRow="1" bandRow="1">
                <a:tableStyleId>{68D230F3-CF80-4859-8CE7-A43EE81993B5}</a:tableStyleId>
              </a:tblPr>
              <a:tblGrid>
                <a:gridCol w="1514172"/>
                <a:gridCol w="776333"/>
                <a:gridCol w="807843"/>
                <a:gridCol w="2088232"/>
                <a:gridCol w="2957352"/>
              </a:tblGrid>
              <a:tr h="644572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b="0" dirty="0" err="1" smtClean="0"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자힐리야시대</a:t>
                      </a:r>
                      <a:endParaRPr lang="ko-KR" altLang="en-US" sz="1400" b="0" dirty="0"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1400" b="0" dirty="0" smtClean="0">
                          <a:effectLst/>
                          <a:latin typeface="궁서체" pitchFamily="17" charset="-127"/>
                          <a:ea typeface="궁서체" pitchFamily="17" charset="-127"/>
                        </a:rPr>
                        <a:t>450-622</a:t>
                      </a:r>
                      <a:endParaRPr lang="ko-KR" altLang="en-US" sz="1400" b="0" dirty="0">
                        <a:effectLst/>
                        <a:latin typeface="궁서체" pitchFamily="17" charset="-127"/>
                        <a:ea typeface="궁서체" pitchFamily="17" charset="-127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1400" b="0" dirty="0" smtClean="0">
                          <a:effectLst/>
                          <a:latin typeface="궁서체" pitchFamily="17" charset="-127"/>
                          <a:ea typeface="궁서체" pitchFamily="17" charset="-127"/>
                        </a:rPr>
                        <a:t>확립</a:t>
                      </a:r>
                      <a:endParaRPr lang="ko-KR" altLang="en-US" sz="1400" b="0" dirty="0">
                        <a:effectLst/>
                        <a:latin typeface="궁서체" pitchFamily="17" charset="-127"/>
                        <a:ea typeface="궁서체" pitchFamily="17" charset="-127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600" b="0" dirty="0" smtClean="0"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구비문학</a:t>
                      </a:r>
                      <a:endParaRPr lang="ko-KR" altLang="en-US" sz="1600" b="0" dirty="0"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b="0" dirty="0" err="1" smtClean="0"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qasidah</a:t>
                      </a:r>
                      <a:r>
                        <a:rPr lang="en-US" altLang="ko-KR" sz="1600" b="0" dirty="0" smtClean="0"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, </a:t>
                      </a:r>
                      <a:r>
                        <a:rPr lang="en-US" altLang="ko-KR" sz="1600" b="0" dirty="0" err="1" smtClean="0"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saju</a:t>
                      </a:r>
                      <a:r>
                        <a:rPr lang="en-US" altLang="ko-KR" sz="1600" b="0" dirty="0" smtClean="0"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’, </a:t>
                      </a:r>
                      <a:r>
                        <a:rPr lang="en-US" altLang="ko-KR" sz="1600" b="0" dirty="0" err="1" smtClean="0"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rajaz</a:t>
                      </a:r>
                      <a:r>
                        <a:rPr lang="en-US" altLang="ko-KR" sz="1600" b="0" dirty="0" smtClean="0"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 </a:t>
                      </a:r>
                      <a:endParaRPr lang="ko-KR" altLang="en-US" sz="1600" b="0" dirty="0"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anchor="ctr"/>
                </a:tc>
              </a:tr>
              <a:tr h="644572">
                <a:tc>
                  <a:txBody>
                    <a:bodyPr/>
                    <a:lstStyle/>
                    <a:p>
                      <a:pPr algn="ctr" latinLnBrk="1"/>
                      <a:r>
                        <a:rPr kumimoji="0" lang="ko-KR" altLang="en-US" sz="1400" b="0" kern="1200" dirty="0" smtClean="0"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이슬람시대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kumimoji="0" lang="en-US" altLang="ko-KR" sz="1400" b="0" u="none" kern="1200" dirty="0" smtClean="0">
                          <a:solidFill>
                            <a:schemeClr val="tx1"/>
                          </a:solidFill>
                          <a:effectLst/>
                          <a:latin typeface="궁서체" pitchFamily="17" charset="-127"/>
                          <a:ea typeface="궁서체" pitchFamily="17" charset="-127"/>
                          <a:cs typeface="+mn-cs"/>
                        </a:rPr>
                        <a:t>622</a:t>
                      </a:r>
                      <a:r>
                        <a:rPr kumimoji="0" lang="en-US" altLang="ko-KR" sz="1400" b="0" kern="1200" dirty="0" smtClean="0">
                          <a:solidFill>
                            <a:schemeClr val="tx1"/>
                          </a:solidFill>
                          <a:effectLst/>
                          <a:latin typeface="궁서체" pitchFamily="17" charset="-127"/>
                          <a:ea typeface="궁서체" pitchFamily="17" charset="-127"/>
                          <a:cs typeface="+mn-cs"/>
                        </a:rPr>
                        <a:t>-661</a:t>
                      </a:r>
                      <a:endParaRPr kumimoji="0" lang="ko-KR" altLang="en-US" sz="1400" b="0" kern="1200" dirty="0" smtClean="0">
                        <a:solidFill>
                          <a:schemeClr val="tx1"/>
                        </a:solidFill>
                        <a:effectLst/>
                        <a:latin typeface="궁서체" pitchFamily="17" charset="-127"/>
                        <a:ea typeface="궁서체" pitchFamily="17" charset="-127"/>
                        <a:cs typeface="+mn-cs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kumimoji="0" lang="ko-KR" altLang="en-US" sz="1400" b="0" kern="1200" dirty="0" smtClean="0">
                          <a:solidFill>
                            <a:schemeClr val="tx1"/>
                          </a:solidFill>
                          <a:effectLst/>
                          <a:latin typeface="궁서체" pitchFamily="17" charset="-127"/>
                          <a:ea typeface="궁서체" pitchFamily="17" charset="-127"/>
                          <a:cs typeface="+mn-cs"/>
                        </a:rPr>
                        <a:t>성장</a:t>
                      </a: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kumimoji="0" lang="ko-KR" altLang="en-US" sz="1600" b="0" kern="1200" dirty="0" smtClean="0"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기록문학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600" b="0" kern="1200" dirty="0" smtClean="0"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Quran,</a:t>
                      </a:r>
                      <a:r>
                        <a:rPr kumimoji="0" lang="en-US" altLang="ko-KR" sz="1600" b="0" kern="1200" baseline="0" dirty="0" smtClean="0"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 Hadith, </a:t>
                      </a:r>
                    </a:p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ko-KR" altLang="en-US" sz="1600" b="0" kern="1200" baseline="0" dirty="0" smtClean="0"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연설문</a:t>
                      </a:r>
                      <a:r>
                        <a:rPr kumimoji="0" lang="en-US" altLang="ko-KR" sz="1600" b="0" kern="1200" baseline="0" dirty="0" smtClean="0"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, </a:t>
                      </a:r>
                      <a:r>
                        <a:rPr kumimoji="0" lang="ko-KR" altLang="en-US" sz="1600" b="0" kern="1200" baseline="0" dirty="0" smtClean="0"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서간문</a:t>
                      </a:r>
                      <a:endParaRPr lang="ko-KR" altLang="en-US" sz="1600" b="0" u="none" dirty="0"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anchor="ctr"/>
                </a:tc>
              </a:tr>
              <a:tr h="644572">
                <a:tc>
                  <a:txBody>
                    <a:bodyPr/>
                    <a:lstStyle/>
                    <a:p>
                      <a:pPr algn="ctr" latinLnBrk="1"/>
                      <a:r>
                        <a:rPr kumimoji="0" lang="ko-KR" altLang="en-US" sz="1400" b="1" kern="1200" dirty="0" err="1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우마이야시대</a:t>
                      </a:r>
                      <a:endParaRPr kumimoji="0" lang="ko-KR" altLang="en-US" sz="1400" b="1" kern="1200" dirty="0" smtClean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맑은 고딕" pitchFamily="50" charset="-127"/>
                        <a:ea typeface="맑은 고딕" pitchFamily="50" charset="-127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kumimoji="0" lang="en-US" altLang="ko-KR" sz="1400" b="1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궁서체" pitchFamily="17" charset="-127"/>
                          <a:ea typeface="궁서체" pitchFamily="17" charset="-127"/>
                          <a:cs typeface="+mn-cs"/>
                        </a:rPr>
                        <a:t>661-750</a:t>
                      </a:r>
                      <a:endParaRPr kumimoji="0" lang="ko-KR" altLang="en-US" sz="14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궁서체" pitchFamily="17" charset="-127"/>
                        <a:ea typeface="궁서체" pitchFamily="17" charset="-127"/>
                        <a:cs typeface="+mn-cs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kumimoji="0" lang="ko-KR" altLang="en-US" sz="1400" b="1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궁서체" pitchFamily="17" charset="-127"/>
                          <a:ea typeface="궁서체" pitchFamily="17" charset="-127"/>
                          <a:cs typeface="+mn-cs"/>
                        </a:rPr>
                        <a:t>확장</a:t>
                      </a:r>
                      <a:endParaRPr kumimoji="0" lang="ko-KR" altLang="en-US" sz="14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궁서체" pitchFamily="17" charset="-127"/>
                        <a:ea typeface="궁서체" pitchFamily="17" charset="-127"/>
                        <a:cs typeface="+mn-cs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6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맑은 고딕" pitchFamily="50" charset="-127"/>
                          <a:ea typeface="맑은 고딕" pitchFamily="50" charset="-127"/>
                        </a:rPr>
                        <a:t>도시문학</a:t>
                      </a:r>
                      <a:endParaRPr lang="ko-KR" altLang="en-US" sz="16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600" b="1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맑은 고딕" pitchFamily="50" charset="-127"/>
                          <a:ea typeface="맑은 고딕" pitchFamily="50" charset="-127"/>
                        </a:rPr>
                        <a:t>정치시</a:t>
                      </a:r>
                      <a:r>
                        <a:rPr lang="en-US" altLang="ko-KR" sz="16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맑은 고딕" pitchFamily="50" charset="-127"/>
                          <a:ea typeface="맑은 고딕" pitchFamily="50" charset="-127"/>
                        </a:rPr>
                        <a:t>,</a:t>
                      </a:r>
                      <a:r>
                        <a:rPr lang="en-US" altLang="ko-KR" sz="1600" b="1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맑은 고딕" pitchFamily="50" charset="-127"/>
                          <a:ea typeface="맑은 고딕" pitchFamily="50" charset="-127"/>
                        </a:rPr>
                        <a:t> </a:t>
                      </a:r>
                      <a:r>
                        <a:rPr lang="ko-KR" altLang="en-US" sz="1600" b="1" baseline="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맑은 고딕" pitchFamily="50" charset="-127"/>
                          <a:ea typeface="맑은 고딕" pitchFamily="50" charset="-127"/>
                        </a:rPr>
                        <a:t>찬양시</a:t>
                      </a:r>
                      <a:r>
                        <a:rPr lang="en-US" altLang="ko-KR" sz="1600" b="1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맑은 고딕" pitchFamily="50" charset="-127"/>
                          <a:ea typeface="맑은 고딕" pitchFamily="50" charset="-127"/>
                        </a:rPr>
                        <a:t>, </a:t>
                      </a:r>
                      <a:r>
                        <a:rPr lang="ko-KR" altLang="en-US" sz="1600" b="1" baseline="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맑은 고딕" pitchFamily="50" charset="-127"/>
                          <a:ea typeface="맑은 고딕" pitchFamily="50" charset="-127"/>
                        </a:rPr>
                        <a:t>비방시</a:t>
                      </a:r>
                      <a:endParaRPr lang="ko-KR" altLang="en-US" sz="16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anchor="ctr"/>
                </a:tc>
              </a:tr>
              <a:tr h="644572">
                <a:tc>
                  <a:txBody>
                    <a:bodyPr/>
                    <a:lstStyle/>
                    <a:p>
                      <a:pPr algn="ctr" latinLnBrk="1"/>
                      <a:r>
                        <a:rPr kumimoji="0" lang="ko-KR" altLang="en-US" sz="1400" b="0" kern="1200" dirty="0" err="1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압바시야시대</a:t>
                      </a:r>
                      <a:endParaRPr kumimoji="0" lang="ko-KR" altLang="en-US" sz="1400" b="0" kern="1200" dirty="0" smtClean="0">
                        <a:solidFill>
                          <a:schemeClr val="tx1"/>
                        </a:solidFill>
                        <a:latin typeface="맑은 고딕" pitchFamily="50" charset="-127"/>
                        <a:ea typeface="맑은 고딕" pitchFamily="50" charset="-127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kumimoji="0" lang="en-US" altLang="ko-KR" sz="1400" b="0" kern="1200" dirty="0" smtClean="0">
                          <a:solidFill>
                            <a:schemeClr val="tx1"/>
                          </a:solidFill>
                          <a:latin typeface="궁서체" pitchFamily="17" charset="-127"/>
                          <a:ea typeface="궁서체" pitchFamily="17" charset="-127"/>
                          <a:cs typeface="+mn-cs"/>
                        </a:rPr>
                        <a:t>750-1258</a:t>
                      </a:r>
                      <a:endParaRPr kumimoji="0" lang="ko-KR" altLang="en-US" sz="1400" b="0" kern="1200" dirty="0" smtClean="0">
                        <a:solidFill>
                          <a:schemeClr val="tx1"/>
                        </a:solidFill>
                        <a:latin typeface="궁서체" pitchFamily="17" charset="-127"/>
                        <a:ea typeface="궁서체" pitchFamily="17" charset="-127"/>
                        <a:cs typeface="+mn-cs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kumimoji="0" lang="ko-KR" altLang="en-US" sz="1400" b="0" kern="1200" dirty="0" smtClean="0">
                          <a:solidFill>
                            <a:schemeClr val="tx1"/>
                          </a:solidFill>
                          <a:latin typeface="궁서체" pitchFamily="17" charset="-127"/>
                          <a:ea typeface="궁서체" pitchFamily="17" charset="-127"/>
                          <a:cs typeface="+mn-cs"/>
                        </a:rPr>
                        <a:t>절정</a:t>
                      </a: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kumimoji="0" lang="ko-KR" altLang="en-US" sz="1600" b="0" kern="1200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제국문학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600" b="0" dirty="0" smtClean="0">
                          <a:latin typeface="맑은 고딕" pitchFamily="50" charset="-127"/>
                          <a:ea typeface="맑은 고딕" pitchFamily="50" charset="-127"/>
                        </a:rPr>
                        <a:t>천일야화</a:t>
                      </a:r>
                      <a:r>
                        <a:rPr lang="en-US" altLang="ko-KR" sz="1600" b="0" dirty="0" smtClean="0">
                          <a:latin typeface="맑은 고딕" pitchFamily="50" charset="-127"/>
                          <a:ea typeface="맑은 고딕" pitchFamily="50" charset="-127"/>
                        </a:rPr>
                        <a:t>, </a:t>
                      </a:r>
                      <a:r>
                        <a:rPr lang="ko-KR" altLang="en-US" sz="1600" b="0" dirty="0" err="1" smtClean="0">
                          <a:latin typeface="맑은 고딕" pitchFamily="50" charset="-127"/>
                          <a:ea typeface="맑은 고딕" pitchFamily="50" charset="-127"/>
                        </a:rPr>
                        <a:t>칼릴라와</a:t>
                      </a:r>
                      <a:r>
                        <a:rPr lang="ko-KR" altLang="en-US" sz="1600" b="0" dirty="0" smtClean="0">
                          <a:latin typeface="맑은 고딕" pitchFamily="50" charset="-127"/>
                          <a:ea typeface="맑은 고딕" pitchFamily="50" charset="-127"/>
                        </a:rPr>
                        <a:t> </a:t>
                      </a:r>
                      <a:r>
                        <a:rPr lang="ko-KR" altLang="en-US" sz="1600" b="0" dirty="0" err="1" smtClean="0">
                          <a:latin typeface="맑은 고딕" pitchFamily="50" charset="-127"/>
                          <a:ea typeface="맑은 고딕" pitchFamily="50" charset="-127"/>
                        </a:rPr>
                        <a:t>딤나</a:t>
                      </a:r>
                      <a:endParaRPr lang="ko-KR" altLang="en-US" sz="1600" b="0" dirty="0"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anchor="ctr"/>
                </a:tc>
              </a:tr>
              <a:tr h="644572">
                <a:tc>
                  <a:txBody>
                    <a:bodyPr/>
                    <a:lstStyle/>
                    <a:p>
                      <a:pPr algn="ctr" latinLnBrk="1"/>
                      <a:r>
                        <a:rPr kumimoji="0" lang="ko-KR" altLang="en-US" sz="1400" b="0" kern="1200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후기</a:t>
                      </a:r>
                      <a:endParaRPr kumimoji="0" lang="en-US" altLang="ko-KR" sz="1400" b="0" kern="1200" dirty="0" smtClean="0">
                        <a:solidFill>
                          <a:schemeClr val="tx1"/>
                        </a:solidFill>
                        <a:latin typeface="맑은 고딕" pitchFamily="50" charset="-127"/>
                        <a:ea typeface="맑은 고딕" pitchFamily="50" charset="-127"/>
                        <a:cs typeface="+mn-cs"/>
                      </a:endParaRPr>
                    </a:p>
                    <a:p>
                      <a:pPr algn="ctr" latinLnBrk="1"/>
                      <a:r>
                        <a:rPr kumimoji="0" lang="ko-KR" altLang="en-US" sz="1400" b="0" kern="1200" dirty="0" err="1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우마이야시대</a:t>
                      </a:r>
                      <a:endParaRPr kumimoji="0" lang="ko-KR" altLang="en-US" sz="1400" b="0" kern="1200" dirty="0" smtClean="0">
                        <a:solidFill>
                          <a:schemeClr val="tx1"/>
                        </a:solidFill>
                        <a:latin typeface="맑은 고딕" pitchFamily="50" charset="-127"/>
                        <a:ea typeface="맑은 고딕" pitchFamily="50" charset="-127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kumimoji="0" lang="en-US" altLang="ko-KR" sz="1400" b="0" kern="1200" dirty="0" smtClean="0">
                          <a:solidFill>
                            <a:schemeClr val="tx1"/>
                          </a:solidFill>
                          <a:latin typeface="궁서체" pitchFamily="17" charset="-127"/>
                          <a:ea typeface="궁서체" pitchFamily="17" charset="-127"/>
                          <a:cs typeface="+mn-cs"/>
                        </a:rPr>
                        <a:t>756-1492</a:t>
                      </a:r>
                      <a:endParaRPr kumimoji="0" lang="ko-KR" altLang="en-US" sz="1400" b="0" kern="1200" dirty="0">
                        <a:solidFill>
                          <a:schemeClr val="tx1"/>
                        </a:solidFill>
                        <a:latin typeface="궁서체" pitchFamily="17" charset="-127"/>
                        <a:ea typeface="궁서체" pitchFamily="17" charset="-127"/>
                        <a:cs typeface="+mn-cs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kumimoji="0" lang="en-US" altLang="ko-KR" sz="1400" b="0" kern="1200" dirty="0" smtClean="0">
                          <a:solidFill>
                            <a:schemeClr val="tx1"/>
                          </a:solidFill>
                          <a:latin typeface="궁서체" pitchFamily="17" charset="-127"/>
                          <a:ea typeface="궁서체" pitchFamily="17" charset="-127"/>
                          <a:cs typeface="+mn-cs"/>
                        </a:rPr>
                        <a:t>(</a:t>
                      </a:r>
                      <a:r>
                        <a:rPr kumimoji="0" lang="ko-KR" altLang="en-US" sz="1400" b="0" kern="1200" dirty="0" smtClean="0">
                          <a:solidFill>
                            <a:schemeClr val="tx1"/>
                          </a:solidFill>
                          <a:latin typeface="궁서체" pitchFamily="17" charset="-127"/>
                          <a:ea typeface="궁서체" pitchFamily="17" charset="-127"/>
                          <a:cs typeface="+mn-cs"/>
                        </a:rPr>
                        <a:t>융합</a:t>
                      </a:r>
                      <a:r>
                        <a:rPr kumimoji="0" lang="en-US" altLang="ko-KR" sz="1400" b="0" kern="1200" dirty="0" smtClean="0">
                          <a:solidFill>
                            <a:schemeClr val="tx1"/>
                          </a:solidFill>
                          <a:latin typeface="궁서체" pitchFamily="17" charset="-127"/>
                          <a:ea typeface="궁서체" pitchFamily="17" charset="-127"/>
                          <a:cs typeface="+mn-cs"/>
                        </a:rPr>
                        <a:t>)</a:t>
                      </a:r>
                      <a:endParaRPr kumimoji="0" lang="ko-KR" altLang="en-US" sz="1400" b="0" kern="1200" dirty="0">
                        <a:solidFill>
                          <a:schemeClr val="tx1"/>
                        </a:solidFill>
                        <a:latin typeface="궁서체" pitchFamily="17" charset="-127"/>
                        <a:ea typeface="궁서체" pitchFamily="17" charset="-127"/>
                        <a:cs typeface="+mn-cs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kumimoji="0" lang="ko-KR" altLang="en-US" sz="1600" b="0" kern="1200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이주문학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b="0" dirty="0" err="1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Muwashshhat</a:t>
                      </a:r>
                      <a:endParaRPr lang="ko-KR" altLang="en-US" sz="1600" b="0" dirty="0">
                        <a:solidFill>
                          <a:schemeClr val="tx1"/>
                        </a:solidFill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anchor="ctr"/>
                </a:tc>
              </a:tr>
              <a:tr h="644572">
                <a:tc>
                  <a:txBody>
                    <a:bodyPr/>
                    <a:lstStyle/>
                    <a:p>
                      <a:pPr algn="ctr" latinLnBrk="1"/>
                      <a:r>
                        <a:rPr kumimoji="0" lang="ko-KR" altLang="en-US" sz="1400" b="0" kern="1200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오스만터키시대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kumimoji="0" lang="en-US" altLang="ko-KR" sz="1400" b="0" kern="1200" dirty="0" smtClean="0">
                          <a:solidFill>
                            <a:schemeClr val="tx1"/>
                          </a:solidFill>
                          <a:latin typeface="궁서체" pitchFamily="17" charset="-127"/>
                          <a:ea typeface="궁서체" pitchFamily="17" charset="-127"/>
                          <a:cs typeface="+mn-cs"/>
                        </a:rPr>
                        <a:t>1258-1798</a:t>
                      </a:r>
                      <a:endParaRPr kumimoji="0" lang="ko-KR" altLang="en-US" sz="1400" b="0" kern="1200" dirty="0" smtClean="0">
                        <a:solidFill>
                          <a:schemeClr val="tx1"/>
                        </a:solidFill>
                        <a:latin typeface="궁서체" pitchFamily="17" charset="-127"/>
                        <a:ea typeface="궁서체" pitchFamily="17" charset="-127"/>
                        <a:cs typeface="+mn-cs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kumimoji="0" lang="ko-KR" altLang="en-US" sz="1400" b="0" kern="1200" dirty="0" smtClean="0">
                          <a:solidFill>
                            <a:schemeClr val="tx1"/>
                          </a:solidFill>
                          <a:latin typeface="궁서체" pitchFamily="17" charset="-127"/>
                          <a:ea typeface="궁서체" pitchFamily="17" charset="-127"/>
                          <a:cs typeface="+mn-cs"/>
                        </a:rPr>
                        <a:t>침체</a:t>
                      </a: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kumimoji="0" lang="ko-KR" altLang="en-US" sz="1600" b="0" kern="1200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모방문학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600" b="0" dirty="0" smtClean="0">
                          <a:latin typeface="맑은 고딕" pitchFamily="50" charset="-127"/>
                          <a:ea typeface="맑은 고딕" pitchFamily="50" charset="-127"/>
                        </a:rPr>
                        <a:t>서한문</a:t>
                      </a:r>
                      <a:r>
                        <a:rPr lang="en-US" altLang="ko-KR" sz="1600" b="0" dirty="0" smtClean="0">
                          <a:latin typeface="맑은 고딕" pitchFamily="50" charset="-127"/>
                          <a:ea typeface="맑은 고딕" pitchFamily="50" charset="-127"/>
                        </a:rPr>
                        <a:t>, </a:t>
                      </a:r>
                      <a:r>
                        <a:rPr lang="ko-KR" altLang="en-US" sz="1600" b="0" dirty="0" smtClean="0">
                          <a:latin typeface="맑은 고딕" pitchFamily="50" charset="-127"/>
                          <a:ea typeface="맑은 고딕" pitchFamily="50" charset="-127"/>
                        </a:rPr>
                        <a:t>백과사전</a:t>
                      </a:r>
                      <a:r>
                        <a:rPr lang="en-US" altLang="ko-KR" sz="1600" b="0" dirty="0" smtClean="0">
                          <a:latin typeface="맑은 고딕" pitchFamily="50" charset="-127"/>
                          <a:ea typeface="맑은 고딕" pitchFamily="50" charset="-127"/>
                        </a:rPr>
                        <a:t>, </a:t>
                      </a:r>
                      <a:r>
                        <a:rPr lang="ko-KR" altLang="en-US" sz="1600" b="0" dirty="0" smtClean="0">
                          <a:latin typeface="맑은 고딕" pitchFamily="50" charset="-127"/>
                          <a:ea typeface="맑은 고딕" pitchFamily="50" charset="-127"/>
                        </a:rPr>
                        <a:t>연대기</a:t>
                      </a:r>
                      <a:endParaRPr lang="ko-KR" altLang="en-US" sz="1600" b="0" dirty="0"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anchor="ctr"/>
                </a:tc>
              </a:tr>
              <a:tr h="726831">
                <a:tc>
                  <a:txBody>
                    <a:bodyPr/>
                    <a:lstStyle/>
                    <a:p>
                      <a:pPr algn="ctr" latinLnBrk="1"/>
                      <a:r>
                        <a:rPr kumimoji="0" lang="ko-KR" altLang="en-US" sz="1400" b="0" kern="1200" dirty="0" err="1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근ㆍ현대아랍</a:t>
                      </a:r>
                      <a:endParaRPr kumimoji="0" lang="ko-KR" altLang="en-US" sz="1400" b="0" kern="1200" dirty="0" smtClean="0">
                        <a:solidFill>
                          <a:schemeClr val="tx1"/>
                        </a:solidFill>
                        <a:latin typeface="맑은 고딕" pitchFamily="50" charset="-127"/>
                        <a:ea typeface="맑은 고딕" pitchFamily="50" charset="-127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400" b="0" kern="1200" dirty="0" smtClean="0">
                          <a:solidFill>
                            <a:schemeClr val="tx1"/>
                          </a:solidFill>
                          <a:latin typeface="궁서체" pitchFamily="17" charset="-127"/>
                          <a:ea typeface="궁서체" pitchFamily="17" charset="-127"/>
                          <a:cs typeface="+mn-cs"/>
                        </a:rPr>
                        <a:t>1798-</a:t>
                      </a:r>
                      <a:r>
                        <a:rPr kumimoji="0" lang="ko-KR" altLang="en-US" sz="1400" b="0" kern="1200" dirty="0" smtClean="0">
                          <a:solidFill>
                            <a:schemeClr val="tx1"/>
                          </a:solidFill>
                          <a:latin typeface="궁서체" pitchFamily="17" charset="-127"/>
                          <a:ea typeface="궁서체" pitchFamily="17" charset="-127"/>
                          <a:cs typeface="+mn-cs"/>
                        </a:rPr>
                        <a:t>현재</a:t>
                      </a:r>
                      <a:endParaRPr lang="ko-KR" altLang="en-US" sz="1400" b="0" dirty="0">
                        <a:latin typeface="궁서체" pitchFamily="17" charset="-127"/>
                        <a:ea typeface="궁서체" pitchFamily="17" charset="-127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400" b="0" dirty="0" smtClean="0">
                          <a:latin typeface="궁서체" pitchFamily="17" charset="-127"/>
                          <a:ea typeface="궁서체" pitchFamily="17" charset="-127"/>
                        </a:rPr>
                        <a:t>부흥</a:t>
                      </a:r>
                      <a:endParaRPr lang="ko-KR" altLang="en-US" sz="1400" b="0" dirty="0">
                        <a:latin typeface="궁서체" pitchFamily="17" charset="-127"/>
                        <a:ea typeface="궁서체" pitchFamily="17" charset="-127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kumimoji="0" lang="ko-KR" altLang="en-US" sz="1600" b="0" kern="1200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현대문학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600" b="0" dirty="0" smtClean="0">
                          <a:latin typeface="맑은 고딕" pitchFamily="50" charset="-127"/>
                          <a:ea typeface="맑은 고딕" pitchFamily="50" charset="-127"/>
                        </a:rPr>
                        <a:t>소설</a:t>
                      </a:r>
                      <a:r>
                        <a:rPr lang="en-US" altLang="ko-KR" sz="1600" b="0" dirty="0" smtClean="0">
                          <a:latin typeface="맑은 고딕" pitchFamily="50" charset="-127"/>
                          <a:ea typeface="맑은 고딕" pitchFamily="50" charset="-127"/>
                        </a:rPr>
                        <a:t>,</a:t>
                      </a:r>
                      <a:r>
                        <a:rPr lang="en-US" altLang="ko-KR" sz="1600" b="0" baseline="0" dirty="0" smtClean="0">
                          <a:latin typeface="맑은 고딕" pitchFamily="50" charset="-127"/>
                          <a:ea typeface="맑은 고딕" pitchFamily="50" charset="-127"/>
                        </a:rPr>
                        <a:t> </a:t>
                      </a:r>
                      <a:r>
                        <a:rPr lang="ko-KR" altLang="en-US" sz="1600" b="0" baseline="0" dirty="0" smtClean="0">
                          <a:latin typeface="맑은 고딕" pitchFamily="50" charset="-127"/>
                          <a:ea typeface="맑은 고딕" pitchFamily="50" charset="-127"/>
                        </a:rPr>
                        <a:t>희곡</a:t>
                      </a:r>
                      <a:endParaRPr lang="ko-KR" altLang="en-US" sz="1600" b="0" dirty="0"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10" name="직사각형 9"/>
          <p:cNvSpPr/>
          <p:nvPr/>
        </p:nvSpPr>
        <p:spPr>
          <a:xfrm>
            <a:off x="500034" y="2731191"/>
            <a:ext cx="8072494" cy="642942"/>
          </a:xfrm>
          <a:prstGeom prst="rect">
            <a:avLst/>
          </a:prstGeom>
          <a:noFill/>
          <a:ln w="38100">
            <a:solidFill>
              <a:srgbClr val="00B0F0"/>
            </a:solidFill>
            <a:prstDash val="dash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81673955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 txBox="1">
            <a:spLocks/>
          </p:cNvSpPr>
          <p:nvPr/>
        </p:nvSpPr>
        <p:spPr>
          <a:xfrm>
            <a:off x="395536" y="404664"/>
            <a:ext cx="8307456" cy="1008112"/>
          </a:xfrm>
          <a:prstGeom prst="rect">
            <a:avLst/>
          </a:prstGeom>
          <a:solidFill>
            <a:schemeClr val="tx1"/>
          </a:solidFill>
        </p:spPr>
        <p:txBody>
          <a:bodyPr>
            <a:normAutofit/>
          </a:bodyPr>
          <a:lstStyle/>
          <a:p>
            <a:pPr marL="265176" lvl="0" indent="-265176">
              <a:lnSpc>
                <a:spcPct val="150000"/>
              </a:lnSpc>
              <a:spcBef>
                <a:spcPts val="250"/>
              </a:spcBef>
              <a:buClr>
                <a:schemeClr val="accent1"/>
              </a:buClr>
              <a:buSzPct val="80000"/>
              <a:buFont typeface="Wingdings 2"/>
              <a:buChar char=""/>
            </a:pPr>
            <a:r>
              <a:rPr lang="ko-KR" altLang="en-US" sz="3200" b="1" noProof="0" dirty="0" smtClean="0">
                <a:solidFill>
                  <a:schemeClr val="bg1"/>
                </a:solidFill>
                <a:latin typeface="맑은 고딕"/>
                <a:ea typeface="맑은 고딕"/>
              </a:rPr>
              <a:t>아랍문학 시대별 특징</a:t>
            </a:r>
            <a:endParaRPr kumimoji="0" lang="en-US" altLang="ko-KR" sz="3200" b="1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맑은 고딕"/>
              <a:ea typeface="맑은 고딕"/>
              <a:cs typeface="+mn-cs"/>
            </a:endParaRP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ko-KR" smtClean="0"/>
              <a:t>2013-10-12</a:t>
            </a:r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C26F00-7078-4601-8016-0E43D5AE7F21}" type="slidenum">
              <a:rPr lang="ko-KR" altLang="en-US" smtClean="0"/>
              <a:pPr/>
              <a:t>26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ko-KR" altLang="en-US" smtClean="0"/>
              <a:t>동서비교문학회</a:t>
            </a:r>
            <a:r>
              <a:rPr lang="en-US" altLang="ko-KR" smtClean="0"/>
              <a:t>/</a:t>
            </a:r>
            <a:r>
              <a:rPr lang="ko-KR" altLang="en-US" smtClean="0"/>
              <a:t>세계문학콜로키움</a:t>
            </a:r>
            <a:endParaRPr lang="ko-KR" altLang="en-US"/>
          </a:p>
        </p:txBody>
      </p:sp>
      <p:graphicFrame>
        <p:nvGraphicFramePr>
          <p:cNvPr id="7" name="표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82081664"/>
              </p:ext>
            </p:extLst>
          </p:nvPr>
        </p:nvGraphicFramePr>
        <p:xfrm>
          <a:off x="465540" y="1458331"/>
          <a:ext cx="8143932" cy="4594263"/>
        </p:xfrm>
        <a:graphic>
          <a:graphicData uri="http://schemas.openxmlformats.org/drawingml/2006/table">
            <a:tbl>
              <a:tblPr firstRow="1" bandRow="1">
                <a:tableStyleId>{68D230F3-CF80-4859-8CE7-A43EE81993B5}</a:tableStyleId>
              </a:tblPr>
              <a:tblGrid>
                <a:gridCol w="1514172"/>
                <a:gridCol w="776333"/>
                <a:gridCol w="807843"/>
                <a:gridCol w="2088232"/>
                <a:gridCol w="2957352"/>
              </a:tblGrid>
              <a:tr h="644572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b="0" dirty="0" err="1" smtClean="0"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자힐리야시대</a:t>
                      </a:r>
                      <a:endParaRPr lang="ko-KR" altLang="en-US" sz="1400" b="0" dirty="0"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1400" b="0" dirty="0" smtClean="0">
                          <a:effectLst/>
                          <a:latin typeface="궁서체" pitchFamily="17" charset="-127"/>
                          <a:ea typeface="궁서체" pitchFamily="17" charset="-127"/>
                        </a:rPr>
                        <a:t>450-622</a:t>
                      </a:r>
                      <a:endParaRPr lang="ko-KR" altLang="en-US" sz="1400" b="0" dirty="0">
                        <a:effectLst/>
                        <a:latin typeface="궁서체" pitchFamily="17" charset="-127"/>
                        <a:ea typeface="궁서체" pitchFamily="17" charset="-127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1400" b="0" dirty="0" smtClean="0">
                          <a:effectLst/>
                          <a:latin typeface="궁서체" pitchFamily="17" charset="-127"/>
                          <a:ea typeface="궁서체" pitchFamily="17" charset="-127"/>
                        </a:rPr>
                        <a:t>확립</a:t>
                      </a:r>
                      <a:endParaRPr lang="ko-KR" altLang="en-US" sz="1400" b="0" dirty="0">
                        <a:effectLst/>
                        <a:latin typeface="궁서체" pitchFamily="17" charset="-127"/>
                        <a:ea typeface="궁서체" pitchFamily="17" charset="-127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600" b="0" dirty="0" smtClean="0"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구비문학</a:t>
                      </a:r>
                      <a:endParaRPr lang="ko-KR" altLang="en-US" sz="1600" b="0" dirty="0"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b="0" dirty="0" err="1" smtClean="0"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qasidah</a:t>
                      </a:r>
                      <a:r>
                        <a:rPr lang="en-US" altLang="ko-KR" sz="1600" b="0" dirty="0" smtClean="0"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, </a:t>
                      </a:r>
                      <a:r>
                        <a:rPr lang="en-US" altLang="ko-KR" sz="1600" b="0" dirty="0" err="1" smtClean="0"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saju</a:t>
                      </a:r>
                      <a:r>
                        <a:rPr lang="en-US" altLang="ko-KR" sz="1600" b="0" dirty="0" smtClean="0"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’, </a:t>
                      </a:r>
                      <a:r>
                        <a:rPr lang="en-US" altLang="ko-KR" sz="1600" b="0" dirty="0" err="1" smtClean="0"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rajaz</a:t>
                      </a:r>
                      <a:r>
                        <a:rPr lang="en-US" altLang="ko-KR" sz="1600" b="0" dirty="0" smtClean="0"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 </a:t>
                      </a:r>
                      <a:endParaRPr lang="ko-KR" altLang="en-US" sz="1600" b="0" dirty="0"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anchor="ctr"/>
                </a:tc>
              </a:tr>
              <a:tr h="644572">
                <a:tc>
                  <a:txBody>
                    <a:bodyPr/>
                    <a:lstStyle/>
                    <a:p>
                      <a:pPr algn="ctr" latinLnBrk="1"/>
                      <a:r>
                        <a:rPr kumimoji="0" lang="ko-KR" altLang="en-US" sz="1400" b="0" kern="1200" dirty="0" smtClean="0"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이슬람시대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kumimoji="0" lang="en-US" altLang="ko-KR" sz="1400" b="0" u="none" kern="1200" dirty="0" smtClean="0">
                          <a:solidFill>
                            <a:schemeClr val="tx1"/>
                          </a:solidFill>
                          <a:effectLst/>
                          <a:latin typeface="궁서체" pitchFamily="17" charset="-127"/>
                          <a:ea typeface="궁서체" pitchFamily="17" charset="-127"/>
                          <a:cs typeface="+mn-cs"/>
                        </a:rPr>
                        <a:t>622</a:t>
                      </a:r>
                      <a:r>
                        <a:rPr kumimoji="0" lang="en-US" altLang="ko-KR" sz="1400" b="0" kern="1200" dirty="0" smtClean="0">
                          <a:solidFill>
                            <a:schemeClr val="tx1"/>
                          </a:solidFill>
                          <a:effectLst/>
                          <a:latin typeface="궁서체" pitchFamily="17" charset="-127"/>
                          <a:ea typeface="궁서체" pitchFamily="17" charset="-127"/>
                          <a:cs typeface="+mn-cs"/>
                        </a:rPr>
                        <a:t>-661</a:t>
                      </a:r>
                      <a:endParaRPr kumimoji="0" lang="ko-KR" altLang="en-US" sz="1400" b="0" kern="1200" dirty="0" smtClean="0">
                        <a:solidFill>
                          <a:schemeClr val="tx1"/>
                        </a:solidFill>
                        <a:effectLst/>
                        <a:latin typeface="궁서체" pitchFamily="17" charset="-127"/>
                        <a:ea typeface="궁서체" pitchFamily="17" charset="-127"/>
                        <a:cs typeface="+mn-cs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kumimoji="0" lang="ko-KR" altLang="en-US" sz="1400" b="0" kern="1200" dirty="0" smtClean="0">
                          <a:solidFill>
                            <a:schemeClr val="tx1"/>
                          </a:solidFill>
                          <a:effectLst/>
                          <a:latin typeface="궁서체" pitchFamily="17" charset="-127"/>
                          <a:ea typeface="궁서체" pitchFamily="17" charset="-127"/>
                          <a:cs typeface="+mn-cs"/>
                        </a:rPr>
                        <a:t>성장</a:t>
                      </a: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kumimoji="0" lang="ko-KR" altLang="en-US" sz="1600" b="0" kern="1200" dirty="0" smtClean="0"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기록문학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600" b="0" kern="1200" dirty="0" smtClean="0"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Quran,</a:t>
                      </a:r>
                      <a:r>
                        <a:rPr kumimoji="0" lang="en-US" altLang="ko-KR" sz="1600" b="0" kern="1200" baseline="0" dirty="0" smtClean="0"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 Hadith, </a:t>
                      </a:r>
                    </a:p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ko-KR" altLang="en-US" sz="1600" b="0" kern="1200" baseline="0" dirty="0" smtClean="0"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연설문</a:t>
                      </a:r>
                      <a:r>
                        <a:rPr kumimoji="0" lang="en-US" altLang="ko-KR" sz="1600" b="0" kern="1200" baseline="0" dirty="0" smtClean="0"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, </a:t>
                      </a:r>
                      <a:r>
                        <a:rPr kumimoji="0" lang="ko-KR" altLang="en-US" sz="1600" b="0" kern="1200" baseline="0" dirty="0" smtClean="0"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서간문</a:t>
                      </a:r>
                      <a:endParaRPr lang="ko-KR" altLang="en-US" sz="1600" b="0" u="none" dirty="0"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anchor="ctr"/>
                </a:tc>
              </a:tr>
              <a:tr h="644572">
                <a:tc>
                  <a:txBody>
                    <a:bodyPr/>
                    <a:lstStyle/>
                    <a:p>
                      <a:pPr algn="ctr" latinLnBrk="1"/>
                      <a:r>
                        <a:rPr kumimoji="0" lang="ko-KR" altLang="en-US" sz="1400" b="0" kern="1200" dirty="0" err="1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우마이야시대</a:t>
                      </a:r>
                      <a:endParaRPr kumimoji="0" lang="ko-KR" altLang="en-US" sz="1400" b="0" kern="1200" dirty="0" smtClean="0">
                        <a:solidFill>
                          <a:schemeClr val="tx1"/>
                        </a:solidFill>
                        <a:latin typeface="맑은 고딕" pitchFamily="50" charset="-127"/>
                        <a:ea typeface="맑은 고딕" pitchFamily="50" charset="-127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kumimoji="0" lang="en-US" altLang="ko-KR" sz="1400" b="0" kern="1200" dirty="0" smtClean="0">
                          <a:solidFill>
                            <a:schemeClr val="tx1"/>
                          </a:solidFill>
                          <a:latin typeface="궁서체" pitchFamily="17" charset="-127"/>
                          <a:ea typeface="궁서체" pitchFamily="17" charset="-127"/>
                          <a:cs typeface="+mn-cs"/>
                        </a:rPr>
                        <a:t>661-750</a:t>
                      </a:r>
                      <a:endParaRPr kumimoji="0" lang="ko-KR" altLang="en-US" sz="1400" b="0" kern="1200" dirty="0">
                        <a:solidFill>
                          <a:schemeClr val="tx1"/>
                        </a:solidFill>
                        <a:latin typeface="궁서체" pitchFamily="17" charset="-127"/>
                        <a:ea typeface="궁서체" pitchFamily="17" charset="-127"/>
                        <a:cs typeface="+mn-cs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kumimoji="0" lang="ko-KR" altLang="en-US" sz="1400" b="0" kern="1200" dirty="0" smtClean="0">
                          <a:solidFill>
                            <a:schemeClr val="tx1"/>
                          </a:solidFill>
                          <a:latin typeface="궁서체" pitchFamily="17" charset="-127"/>
                          <a:ea typeface="궁서체" pitchFamily="17" charset="-127"/>
                          <a:cs typeface="+mn-cs"/>
                        </a:rPr>
                        <a:t>확장</a:t>
                      </a:r>
                      <a:endParaRPr kumimoji="0" lang="ko-KR" altLang="en-US" sz="1400" b="0" kern="1200" dirty="0">
                        <a:solidFill>
                          <a:schemeClr val="tx1"/>
                        </a:solidFill>
                        <a:latin typeface="궁서체" pitchFamily="17" charset="-127"/>
                        <a:ea typeface="궁서체" pitchFamily="17" charset="-127"/>
                        <a:cs typeface="+mn-cs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600" b="0" dirty="0" smtClean="0">
                          <a:latin typeface="맑은 고딕" pitchFamily="50" charset="-127"/>
                          <a:ea typeface="맑은 고딕" pitchFamily="50" charset="-127"/>
                        </a:rPr>
                        <a:t>도시문학</a:t>
                      </a:r>
                      <a:endParaRPr lang="ko-KR" altLang="en-US" sz="1600" b="0" dirty="0"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600" b="0" dirty="0" err="1" smtClean="0">
                          <a:latin typeface="맑은 고딕" pitchFamily="50" charset="-127"/>
                          <a:ea typeface="맑은 고딕" pitchFamily="50" charset="-127"/>
                        </a:rPr>
                        <a:t>정치시</a:t>
                      </a:r>
                      <a:r>
                        <a:rPr lang="en-US" altLang="ko-KR" sz="1600" b="0" dirty="0" smtClean="0">
                          <a:latin typeface="맑은 고딕" pitchFamily="50" charset="-127"/>
                          <a:ea typeface="맑은 고딕" pitchFamily="50" charset="-127"/>
                        </a:rPr>
                        <a:t>,</a:t>
                      </a:r>
                      <a:r>
                        <a:rPr lang="en-US" altLang="ko-KR" sz="1600" b="0" baseline="0" dirty="0" smtClean="0">
                          <a:latin typeface="맑은 고딕" pitchFamily="50" charset="-127"/>
                          <a:ea typeface="맑은 고딕" pitchFamily="50" charset="-127"/>
                        </a:rPr>
                        <a:t> </a:t>
                      </a:r>
                      <a:r>
                        <a:rPr lang="ko-KR" altLang="en-US" sz="1600" b="0" baseline="0" dirty="0" err="1" smtClean="0">
                          <a:latin typeface="맑은 고딕" pitchFamily="50" charset="-127"/>
                          <a:ea typeface="맑은 고딕" pitchFamily="50" charset="-127"/>
                        </a:rPr>
                        <a:t>찬양시</a:t>
                      </a:r>
                      <a:r>
                        <a:rPr lang="en-US" altLang="ko-KR" sz="1600" b="0" baseline="0" dirty="0" smtClean="0">
                          <a:latin typeface="맑은 고딕" pitchFamily="50" charset="-127"/>
                          <a:ea typeface="맑은 고딕" pitchFamily="50" charset="-127"/>
                        </a:rPr>
                        <a:t>, </a:t>
                      </a:r>
                      <a:r>
                        <a:rPr lang="ko-KR" altLang="en-US" sz="1600" b="0" baseline="0" dirty="0" err="1" smtClean="0">
                          <a:latin typeface="맑은 고딕" pitchFamily="50" charset="-127"/>
                          <a:ea typeface="맑은 고딕" pitchFamily="50" charset="-127"/>
                        </a:rPr>
                        <a:t>비방시</a:t>
                      </a:r>
                      <a:endParaRPr lang="ko-KR" altLang="en-US" sz="1600" b="0" dirty="0"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anchor="ctr"/>
                </a:tc>
              </a:tr>
              <a:tr h="644572">
                <a:tc>
                  <a:txBody>
                    <a:bodyPr/>
                    <a:lstStyle/>
                    <a:p>
                      <a:pPr algn="ctr" latinLnBrk="1"/>
                      <a:r>
                        <a:rPr kumimoji="0" lang="ko-KR" altLang="en-US" sz="1400" b="1" kern="1200" dirty="0" err="1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압바시야시대</a:t>
                      </a:r>
                      <a:endParaRPr kumimoji="0" lang="ko-KR" altLang="en-US" sz="1400" b="1" kern="1200" dirty="0" smtClean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맑은 고딕" pitchFamily="50" charset="-127"/>
                        <a:ea typeface="맑은 고딕" pitchFamily="50" charset="-127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kumimoji="0" lang="en-US" altLang="ko-KR" sz="1400" b="1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궁서체" pitchFamily="17" charset="-127"/>
                          <a:ea typeface="궁서체" pitchFamily="17" charset="-127"/>
                          <a:cs typeface="+mn-cs"/>
                        </a:rPr>
                        <a:t>750-1258</a:t>
                      </a:r>
                      <a:endParaRPr kumimoji="0" lang="ko-KR" altLang="en-US" sz="1400" b="1" kern="1200" dirty="0" smtClean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궁서체" pitchFamily="17" charset="-127"/>
                        <a:ea typeface="궁서체" pitchFamily="17" charset="-127"/>
                        <a:cs typeface="+mn-cs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kumimoji="0" lang="ko-KR" altLang="en-US" sz="1400" b="1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궁서체" pitchFamily="17" charset="-127"/>
                          <a:ea typeface="궁서체" pitchFamily="17" charset="-127"/>
                          <a:cs typeface="+mn-cs"/>
                        </a:rPr>
                        <a:t>절정</a:t>
                      </a: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kumimoji="0" lang="ko-KR" altLang="en-US" sz="1600" b="1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제국문학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6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맑은 고딕" pitchFamily="50" charset="-127"/>
                          <a:ea typeface="맑은 고딕" pitchFamily="50" charset="-127"/>
                        </a:rPr>
                        <a:t>천일야화</a:t>
                      </a:r>
                      <a:r>
                        <a:rPr lang="en-US" altLang="ko-KR" sz="16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맑은 고딕" pitchFamily="50" charset="-127"/>
                          <a:ea typeface="맑은 고딕" pitchFamily="50" charset="-127"/>
                        </a:rPr>
                        <a:t>, </a:t>
                      </a:r>
                      <a:r>
                        <a:rPr lang="ko-KR" altLang="en-US" sz="1600" b="1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맑은 고딕" pitchFamily="50" charset="-127"/>
                          <a:ea typeface="맑은 고딕" pitchFamily="50" charset="-127"/>
                        </a:rPr>
                        <a:t>칼릴라와</a:t>
                      </a:r>
                      <a:r>
                        <a:rPr lang="ko-KR" altLang="en-US" sz="16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맑은 고딕" pitchFamily="50" charset="-127"/>
                          <a:ea typeface="맑은 고딕" pitchFamily="50" charset="-127"/>
                        </a:rPr>
                        <a:t> </a:t>
                      </a:r>
                      <a:r>
                        <a:rPr lang="ko-KR" altLang="en-US" sz="1600" b="1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맑은 고딕" pitchFamily="50" charset="-127"/>
                          <a:ea typeface="맑은 고딕" pitchFamily="50" charset="-127"/>
                        </a:rPr>
                        <a:t>딤나</a:t>
                      </a:r>
                      <a:endParaRPr lang="ko-KR" altLang="en-US" sz="16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anchor="ctr"/>
                </a:tc>
              </a:tr>
              <a:tr h="644572">
                <a:tc>
                  <a:txBody>
                    <a:bodyPr/>
                    <a:lstStyle/>
                    <a:p>
                      <a:pPr algn="ctr" latinLnBrk="1"/>
                      <a:r>
                        <a:rPr kumimoji="0" lang="ko-KR" altLang="en-US" sz="1400" b="0" kern="1200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후기</a:t>
                      </a:r>
                      <a:endParaRPr kumimoji="0" lang="en-US" altLang="ko-KR" sz="1400" b="0" kern="1200" dirty="0" smtClean="0">
                        <a:solidFill>
                          <a:schemeClr val="tx1"/>
                        </a:solidFill>
                        <a:latin typeface="맑은 고딕" pitchFamily="50" charset="-127"/>
                        <a:ea typeface="맑은 고딕" pitchFamily="50" charset="-127"/>
                        <a:cs typeface="+mn-cs"/>
                      </a:endParaRPr>
                    </a:p>
                    <a:p>
                      <a:pPr algn="ctr" latinLnBrk="1"/>
                      <a:r>
                        <a:rPr kumimoji="0" lang="ko-KR" altLang="en-US" sz="1400" b="0" kern="1200" dirty="0" err="1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우마이야시대</a:t>
                      </a:r>
                      <a:endParaRPr kumimoji="0" lang="ko-KR" altLang="en-US" sz="1400" b="0" kern="1200" dirty="0" smtClean="0">
                        <a:solidFill>
                          <a:schemeClr val="tx1"/>
                        </a:solidFill>
                        <a:latin typeface="맑은 고딕" pitchFamily="50" charset="-127"/>
                        <a:ea typeface="맑은 고딕" pitchFamily="50" charset="-127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kumimoji="0" lang="en-US" altLang="ko-KR" sz="1400" b="0" kern="1200" dirty="0" smtClean="0">
                          <a:solidFill>
                            <a:schemeClr val="tx1"/>
                          </a:solidFill>
                          <a:latin typeface="궁서체" pitchFamily="17" charset="-127"/>
                          <a:ea typeface="궁서체" pitchFamily="17" charset="-127"/>
                          <a:cs typeface="+mn-cs"/>
                        </a:rPr>
                        <a:t>756-1492</a:t>
                      </a:r>
                      <a:endParaRPr kumimoji="0" lang="ko-KR" altLang="en-US" sz="1400" b="0" kern="1200" dirty="0">
                        <a:solidFill>
                          <a:schemeClr val="tx1"/>
                        </a:solidFill>
                        <a:latin typeface="궁서체" pitchFamily="17" charset="-127"/>
                        <a:ea typeface="궁서체" pitchFamily="17" charset="-127"/>
                        <a:cs typeface="+mn-cs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kumimoji="0" lang="en-US" altLang="ko-KR" sz="1400" b="0" kern="1200" dirty="0" smtClean="0">
                          <a:solidFill>
                            <a:schemeClr val="tx1"/>
                          </a:solidFill>
                          <a:latin typeface="궁서체" pitchFamily="17" charset="-127"/>
                          <a:ea typeface="궁서체" pitchFamily="17" charset="-127"/>
                          <a:cs typeface="+mn-cs"/>
                        </a:rPr>
                        <a:t>(</a:t>
                      </a:r>
                      <a:r>
                        <a:rPr kumimoji="0" lang="ko-KR" altLang="en-US" sz="1400" b="0" kern="1200" dirty="0" smtClean="0">
                          <a:solidFill>
                            <a:schemeClr val="tx1"/>
                          </a:solidFill>
                          <a:latin typeface="궁서체" pitchFamily="17" charset="-127"/>
                          <a:ea typeface="궁서체" pitchFamily="17" charset="-127"/>
                          <a:cs typeface="+mn-cs"/>
                        </a:rPr>
                        <a:t>융합</a:t>
                      </a:r>
                      <a:r>
                        <a:rPr kumimoji="0" lang="en-US" altLang="ko-KR" sz="1400" b="0" kern="1200" dirty="0" smtClean="0">
                          <a:solidFill>
                            <a:schemeClr val="tx1"/>
                          </a:solidFill>
                          <a:latin typeface="궁서체" pitchFamily="17" charset="-127"/>
                          <a:ea typeface="궁서체" pitchFamily="17" charset="-127"/>
                          <a:cs typeface="+mn-cs"/>
                        </a:rPr>
                        <a:t>)</a:t>
                      </a:r>
                      <a:endParaRPr kumimoji="0" lang="ko-KR" altLang="en-US" sz="1400" b="0" kern="1200" dirty="0">
                        <a:solidFill>
                          <a:schemeClr val="tx1"/>
                        </a:solidFill>
                        <a:latin typeface="궁서체" pitchFamily="17" charset="-127"/>
                        <a:ea typeface="궁서체" pitchFamily="17" charset="-127"/>
                        <a:cs typeface="+mn-cs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kumimoji="0" lang="ko-KR" altLang="en-US" sz="1600" b="0" kern="1200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이주문학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b="0" dirty="0" err="1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Muwashshhat</a:t>
                      </a:r>
                      <a:endParaRPr lang="ko-KR" altLang="en-US" sz="1600" b="0" dirty="0">
                        <a:solidFill>
                          <a:schemeClr val="tx1"/>
                        </a:solidFill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anchor="ctr"/>
                </a:tc>
              </a:tr>
              <a:tr h="644572">
                <a:tc>
                  <a:txBody>
                    <a:bodyPr/>
                    <a:lstStyle/>
                    <a:p>
                      <a:pPr algn="ctr" latinLnBrk="1"/>
                      <a:r>
                        <a:rPr kumimoji="0" lang="ko-KR" altLang="en-US" sz="1400" b="0" kern="1200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오스만터키시대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kumimoji="0" lang="en-US" altLang="ko-KR" sz="1400" b="0" kern="1200" dirty="0" smtClean="0">
                          <a:solidFill>
                            <a:schemeClr val="tx1"/>
                          </a:solidFill>
                          <a:latin typeface="궁서체" pitchFamily="17" charset="-127"/>
                          <a:ea typeface="궁서체" pitchFamily="17" charset="-127"/>
                          <a:cs typeface="+mn-cs"/>
                        </a:rPr>
                        <a:t>1258-1798</a:t>
                      </a:r>
                      <a:endParaRPr kumimoji="0" lang="ko-KR" altLang="en-US" sz="1400" b="0" kern="1200" dirty="0" smtClean="0">
                        <a:solidFill>
                          <a:schemeClr val="tx1"/>
                        </a:solidFill>
                        <a:latin typeface="궁서체" pitchFamily="17" charset="-127"/>
                        <a:ea typeface="궁서체" pitchFamily="17" charset="-127"/>
                        <a:cs typeface="+mn-cs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kumimoji="0" lang="ko-KR" altLang="en-US" sz="1400" b="0" kern="1200" dirty="0" smtClean="0">
                          <a:solidFill>
                            <a:schemeClr val="tx1"/>
                          </a:solidFill>
                          <a:latin typeface="궁서체" pitchFamily="17" charset="-127"/>
                          <a:ea typeface="궁서체" pitchFamily="17" charset="-127"/>
                          <a:cs typeface="+mn-cs"/>
                        </a:rPr>
                        <a:t>침체</a:t>
                      </a: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kumimoji="0" lang="ko-KR" altLang="en-US" sz="1600" b="0" kern="1200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모방문학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600" b="0" dirty="0" smtClean="0">
                          <a:latin typeface="맑은 고딕" pitchFamily="50" charset="-127"/>
                          <a:ea typeface="맑은 고딕" pitchFamily="50" charset="-127"/>
                        </a:rPr>
                        <a:t>서한문</a:t>
                      </a:r>
                      <a:r>
                        <a:rPr lang="en-US" altLang="ko-KR" sz="1600" b="0" dirty="0" smtClean="0">
                          <a:latin typeface="맑은 고딕" pitchFamily="50" charset="-127"/>
                          <a:ea typeface="맑은 고딕" pitchFamily="50" charset="-127"/>
                        </a:rPr>
                        <a:t>, </a:t>
                      </a:r>
                      <a:r>
                        <a:rPr lang="ko-KR" altLang="en-US" sz="1600" b="0" dirty="0" smtClean="0">
                          <a:latin typeface="맑은 고딕" pitchFamily="50" charset="-127"/>
                          <a:ea typeface="맑은 고딕" pitchFamily="50" charset="-127"/>
                        </a:rPr>
                        <a:t>백과사전</a:t>
                      </a:r>
                      <a:r>
                        <a:rPr lang="en-US" altLang="ko-KR" sz="1600" b="0" dirty="0" smtClean="0">
                          <a:latin typeface="맑은 고딕" pitchFamily="50" charset="-127"/>
                          <a:ea typeface="맑은 고딕" pitchFamily="50" charset="-127"/>
                        </a:rPr>
                        <a:t>, </a:t>
                      </a:r>
                      <a:r>
                        <a:rPr lang="ko-KR" altLang="en-US" sz="1600" b="0" dirty="0" smtClean="0">
                          <a:latin typeface="맑은 고딕" pitchFamily="50" charset="-127"/>
                          <a:ea typeface="맑은 고딕" pitchFamily="50" charset="-127"/>
                        </a:rPr>
                        <a:t>연대기</a:t>
                      </a:r>
                      <a:endParaRPr lang="ko-KR" altLang="en-US" sz="1600" b="0" dirty="0"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anchor="ctr"/>
                </a:tc>
              </a:tr>
              <a:tr h="726831">
                <a:tc>
                  <a:txBody>
                    <a:bodyPr/>
                    <a:lstStyle/>
                    <a:p>
                      <a:pPr algn="ctr" latinLnBrk="1"/>
                      <a:r>
                        <a:rPr kumimoji="0" lang="ko-KR" altLang="en-US" sz="1400" b="0" kern="1200" dirty="0" err="1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근ㆍ현대아랍</a:t>
                      </a:r>
                      <a:endParaRPr kumimoji="0" lang="ko-KR" altLang="en-US" sz="1400" b="0" kern="1200" dirty="0" smtClean="0">
                        <a:solidFill>
                          <a:schemeClr val="tx1"/>
                        </a:solidFill>
                        <a:latin typeface="맑은 고딕" pitchFamily="50" charset="-127"/>
                        <a:ea typeface="맑은 고딕" pitchFamily="50" charset="-127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400" b="0" kern="1200" dirty="0" smtClean="0">
                          <a:solidFill>
                            <a:schemeClr val="tx1"/>
                          </a:solidFill>
                          <a:latin typeface="궁서체" pitchFamily="17" charset="-127"/>
                          <a:ea typeface="궁서체" pitchFamily="17" charset="-127"/>
                          <a:cs typeface="+mn-cs"/>
                        </a:rPr>
                        <a:t>1798-</a:t>
                      </a:r>
                      <a:r>
                        <a:rPr kumimoji="0" lang="ko-KR" altLang="en-US" sz="1400" b="0" kern="1200" dirty="0" smtClean="0">
                          <a:solidFill>
                            <a:schemeClr val="tx1"/>
                          </a:solidFill>
                          <a:latin typeface="궁서체" pitchFamily="17" charset="-127"/>
                          <a:ea typeface="궁서체" pitchFamily="17" charset="-127"/>
                          <a:cs typeface="+mn-cs"/>
                        </a:rPr>
                        <a:t>현재</a:t>
                      </a:r>
                      <a:endParaRPr lang="ko-KR" altLang="en-US" sz="1400" b="0" dirty="0">
                        <a:latin typeface="궁서체" pitchFamily="17" charset="-127"/>
                        <a:ea typeface="궁서체" pitchFamily="17" charset="-127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400" b="0" dirty="0" smtClean="0">
                          <a:latin typeface="궁서체" pitchFamily="17" charset="-127"/>
                          <a:ea typeface="궁서체" pitchFamily="17" charset="-127"/>
                        </a:rPr>
                        <a:t>부흥</a:t>
                      </a:r>
                      <a:endParaRPr lang="ko-KR" altLang="en-US" sz="1400" b="0" dirty="0">
                        <a:latin typeface="궁서체" pitchFamily="17" charset="-127"/>
                        <a:ea typeface="궁서체" pitchFamily="17" charset="-127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kumimoji="0" lang="ko-KR" altLang="en-US" sz="1600" b="0" kern="1200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현대문학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600" b="0" dirty="0" smtClean="0">
                          <a:latin typeface="맑은 고딕" pitchFamily="50" charset="-127"/>
                          <a:ea typeface="맑은 고딕" pitchFamily="50" charset="-127"/>
                        </a:rPr>
                        <a:t>소설</a:t>
                      </a:r>
                      <a:r>
                        <a:rPr lang="en-US" altLang="ko-KR" sz="1600" b="0" dirty="0" smtClean="0">
                          <a:latin typeface="맑은 고딕" pitchFamily="50" charset="-127"/>
                          <a:ea typeface="맑은 고딕" pitchFamily="50" charset="-127"/>
                        </a:rPr>
                        <a:t>,</a:t>
                      </a:r>
                      <a:r>
                        <a:rPr lang="en-US" altLang="ko-KR" sz="1600" b="0" baseline="0" dirty="0" smtClean="0">
                          <a:latin typeface="맑은 고딕" pitchFamily="50" charset="-127"/>
                          <a:ea typeface="맑은 고딕" pitchFamily="50" charset="-127"/>
                        </a:rPr>
                        <a:t> </a:t>
                      </a:r>
                      <a:r>
                        <a:rPr lang="ko-KR" altLang="en-US" sz="1600" b="0" baseline="0" dirty="0" smtClean="0">
                          <a:latin typeface="맑은 고딕" pitchFamily="50" charset="-127"/>
                          <a:ea typeface="맑은 고딕" pitchFamily="50" charset="-127"/>
                        </a:rPr>
                        <a:t>희곡</a:t>
                      </a:r>
                      <a:endParaRPr lang="ko-KR" altLang="en-US" sz="1600" b="0" dirty="0"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10" name="직사각형 9"/>
          <p:cNvSpPr/>
          <p:nvPr/>
        </p:nvSpPr>
        <p:spPr>
          <a:xfrm>
            <a:off x="500034" y="3399402"/>
            <a:ext cx="8072494" cy="642942"/>
          </a:xfrm>
          <a:prstGeom prst="rect">
            <a:avLst/>
          </a:prstGeom>
          <a:noFill/>
          <a:ln w="38100">
            <a:solidFill>
              <a:srgbClr val="00B0F0"/>
            </a:solidFill>
            <a:prstDash val="dash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81673955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 txBox="1">
            <a:spLocks/>
          </p:cNvSpPr>
          <p:nvPr/>
        </p:nvSpPr>
        <p:spPr>
          <a:xfrm>
            <a:off x="395536" y="404664"/>
            <a:ext cx="8307456" cy="1008112"/>
          </a:xfrm>
          <a:prstGeom prst="rect">
            <a:avLst/>
          </a:prstGeom>
          <a:solidFill>
            <a:schemeClr val="tx1"/>
          </a:solidFill>
        </p:spPr>
        <p:txBody>
          <a:bodyPr>
            <a:normAutofit/>
          </a:bodyPr>
          <a:lstStyle/>
          <a:p>
            <a:pPr marL="265176" lvl="0" indent="-265176">
              <a:lnSpc>
                <a:spcPct val="150000"/>
              </a:lnSpc>
              <a:spcBef>
                <a:spcPts val="250"/>
              </a:spcBef>
              <a:buClr>
                <a:schemeClr val="accent1"/>
              </a:buClr>
              <a:buSzPct val="80000"/>
              <a:buFont typeface="Wingdings 2"/>
              <a:buChar char=""/>
            </a:pPr>
            <a:r>
              <a:rPr lang="ko-KR" altLang="en-US" sz="3200" b="1" noProof="0" dirty="0" smtClean="0">
                <a:solidFill>
                  <a:schemeClr val="bg1"/>
                </a:solidFill>
                <a:latin typeface="맑은 고딕"/>
                <a:ea typeface="맑은 고딕"/>
              </a:rPr>
              <a:t>아랍문학 시대별 특징</a:t>
            </a:r>
            <a:endParaRPr kumimoji="0" lang="en-US" altLang="ko-KR" sz="3200" b="1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맑은 고딕"/>
              <a:ea typeface="맑은 고딕"/>
              <a:cs typeface="+mn-cs"/>
            </a:endParaRP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ko-KR" smtClean="0"/>
              <a:t>2013-10-12</a:t>
            </a:r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C26F00-7078-4601-8016-0E43D5AE7F21}" type="slidenum">
              <a:rPr lang="ko-KR" altLang="en-US" smtClean="0"/>
              <a:pPr/>
              <a:t>27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ko-KR" altLang="en-US" smtClean="0"/>
              <a:t>동서비교문학회</a:t>
            </a:r>
            <a:r>
              <a:rPr lang="en-US" altLang="ko-KR" smtClean="0"/>
              <a:t>/</a:t>
            </a:r>
            <a:r>
              <a:rPr lang="ko-KR" altLang="en-US" smtClean="0"/>
              <a:t>세계문학콜로키움</a:t>
            </a:r>
            <a:endParaRPr lang="ko-KR" altLang="en-US"/>
          </a:p>
        </p:txBody>
      </p:sp>
      <p:graphicFrame>
        <p:nvGraphicFramePr>
          <p:cNvPr id="7" name="표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62498829"/>
              </p:ext>
            </p:extLst>
          </p:nvPr>
        </p:nvGraphicFramePr>
        <p:xfrm>
          <a:off x="465540" y="1458331"/>
          <a:ext cx="8143932" cy="4594263"/>
        </p:xfrm>
        <a:graphic>
          <a:graphicData uri="http://schemas.openxmlformats.org/drawingml/2006/table">
            <a:tbl>
              <a:tblPr firstRow="1" bandRow="1">
                <a:tableStyleId>{68D230F3-CF80-4859-8CE7-A43EE81993B5}</a:tableStyleId>
              </a:tblPr>
              <a:tblGrid>
                <a:gridCol w="1514172"/>
                <a:gridCol w="776333"/>
                <a:gridCol w="807843"/>
                <a:gridCol w="2088232"/>
                <a:gridCol w="2957352"/>
              </a:tblGrid>
              <a:tr h="644572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b="0" dirty="0" err="1" smtClean="0"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자힐리야시대</a:t>
                      </a:r>
                      <a:endParaRPr lang="ko-KR" altLang="en-US" sz="1400" b="0" dirty="0"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1400" b="0" dirty="0" smtClean="0">
                          <a:effectLst/>
                          <a:latin typeface="궁서체" pitchFamily="17" charset="-127"/>
                          <a:ea typeface="궁서체" pitchFamily="17" charset="-127"/>
                        </a:rPr>
                        <a:t>450-622</a:t>
                      </a:r>
                      <a:endParaRPr lang="ko-KR" altLang="en-US" sz="1400" b="0" dirty="0">
                        <a:effectLst/>
                        <a:latin typeface="궁서체" pitchFamily="17" charset="-127"/>
                        <a:ea typeface="궁서체" pitchFamily="17" charset="-127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1400" b="0" dirty="0" smtClean="0">
                          <a:effectLst/>
                          <a:latin typeface="궁서체" pitchFamily="17" charset="-127"/>
                          <a:ea typeface="궁서체" pitchFamily="17" charset="-127"/>
                        </a:rPr>
                        <a:t>확립</a:t>
                      </a:r>
                      <a:endParaRPr lang="ko-KR" altLang="en-US" sz="1400" b="0" dirty="0">
                        <a:effectLst/>
                        <a:latin typeface="궁서체" pitchFamily="17" charset="-127"/>
                        <a:ea typeface="궁서체" pitchFamily="17" charset="-127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600" b="0" dirty="0" smtClean="0"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구비문학</a:t>
                      </a:r>
                      <a:endParaRPr lang="ko-KR" altLang="en-US" sz="1600" b="0" dirty="0"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b="0" dirty="0" err="1" smtClean="0"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qasidah</a:t>
                      </a:r>
                      <a:r>
                        <a:rPr lang="en-US" altLang="ko-KR" sz="1600" b="0" dirty="0" smtClean="0"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, </a:t>
                      </a:r>
                      <a:r>
                        <a:rPr lang="en-US" altLang="ko-KR" sz="1600" b="0" dirty="0" err="1" smtClean="0"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saju</a:t>
                      </a:r>
                      <a:r>
                        <a:rPr lang="en-US" altLang="ko-KR" sz="1600" b="0" dirty="0" smtClean="0"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’, </a:t>
                      </a:r>
                      <a:r>
                        <a:rPr lang="en-US" altLang="ko-KR" sz="1600" b="0" dirty="0" err="1" smtClean="0"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rajaz</a:t>
                      </a:r>
                      <a:r>
                        <a:rPr lang="en-US" altLang="ko-KR" sz="1600" b="0" dirty="0" smtClean="0"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 </a:t>
                      </a:r>
                      <a:endParaRPr lang="ko-KR" altLang="en-US" sz="1600" b="0" dirty="0"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anchor="ctr"/>
                </a:tc>
              </a:tr>
              <a:tr h="644572">
                <a:tc>
                  <a:txBody>
                    <a:bodyPr/>
                    <a:lstStyle/>
                    <a:p>
                      <a:pPr algn="ctr" latinLnBrk="1"/>
                      <a:r>
                        <a:rPr kumimoji="0" lang="ko-KR" altLang="en-US" sz="1400" b="0" kern="1200" dirty="0" smtClean="0"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이슬람시대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kumimoji="0" lang="en-US" altLang="ko-KR" sz="1400" b="0" u="none" kern="1200" dirty="0" smtClean="0">
                          <a:solidFill>
                            <a:schemeClr val="tx1"/>
                          </a:solidFill>
                          <a:effectLst/>
                          <a:latin typeface="궁서체" pitchFamily="17" charset="-127"/>
                          <a:ea typeface="궁서체" pitchFamily="17" charset="-127"/>
                          <a:cs typeface="+mn-cs"/>
                        </a:rPr>
                        <a:t>622</a:t>
                      </a:r>
                      <a:r>
                        <a:rPr kumimoji="0" lang="en-US" altLang="ko-KR" sz="1400" b="0" kern="1200" dirty="0" smtClean="0">
                          <a:solidFill>
                            <a:schemeClr val="tx1"/>
                          </a:solidFill>
                          <a:effectLst/>
                          <a:latin typeface="궁서체" pitchFamily="17" charset="-127"/>
                          <a:ea typeface="궁서체" pitchFamily="17" charset="-127"/>
                          <a:cs typeface="+mn-cs"/>
                        </a:rPr>
                        <a:t>-661</a:t>
                      </a:r>
                      <a:endParaRPr kumimoji="0" lang="ko-KR" altLang="en-US" sz="1400" b="0" kern="1200" dirty="0" smtClean="0">
                        <a:solidFill>
                          <a:schemeClr val="tx1"/>
                        </a:solidFill>
                        <a:effectLst/>
                        <a:latin typeface="궁서체" pitchFamily="17" charset="-127"/>
                        <a:ea typeface="궁서체" pitchFamily="17" charset="-127"/>
                        <a:cs typeface="+mn-cs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kumimoji="0" lang="ko-KR" altLang="en-US" sz="1400" b="0" kern="1200" dirty="0" smtClean="0">
                          <a:solidFill>
                            <a:schemeClr val="tx1"/>
                          </a:solidFill>
                          <a:effectLst/>
                          <a:latin typeface="궁서체" pitchFamily="17" charset="-127"/>
                          <a:ea typeface="궁서체" pitchFamily="17" charset="-127"/>
                          <a:cs typeface="+mn-cs"/>
                        </a:rPr>
                        <a:t>성장</a:t>
                      </a: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kumimoji="0" lang="ko-KR" altLang="en-US" sz="1600" b="0" kern="1200" dirty="0" smtClean="0"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기록문학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600" b="0" kern="1200" dirty="0" smtClean="0"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Quran,</a:t>
                      </a:r>
                      <a:r>
                        <a:rPr kumimoji="0" lang="en-US" altLang="ko-KR" sz="1600" b="0" kern="1200" baseline="0" dirty="0" smtClean="0"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 Hadith, </a:t>
                      </a:r>
                    </a:p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ko-KR" altLang="en-US" sz="1600" b="0" kern="1200" baseline="0" dirty="0" smtClean="0"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연설문</a:t>
                      </a:r>
                      <a:r>
                        <a:rPr kumimoji="0" lang="en-US" altLang="ko-KR" sz="1600" b="0" kern="1200" baseline="0" dirty="0" smtClean="0"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, </a:t>
                      </a:r>
                      <a:r>
                        <a:rPr kumimoji="0" lang="ko-KR" altLang="en-US" sz="1600" b="0" kern="1200" baseline="0" dirty="0" smtClean="0"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서간문</a:t>
                      </a:r>
                      <a:endParaRPr lang="ko-KR" altLang="en-US" sz="1600" b="0" u="none" dirty="0"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anchor="ctr"/>
                </a:tc>
              </a:tr>
              <a:tr h="644572">
                <a:tc>
                  <a:txBody>
                    <a:bodyPr/>
                    <a:lstStyle/>
                    <a:p>
                      <a:pPr algn="ctr" latinLnBrk="1"/>
                      <a:r>
                        <a:rPr kumimoji="0" lang="ko-KR" altLang="en-US" sz="1400" b="0" kern="1200" dirty="0" err="1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우마이야시대</a:t>
                      </a:r>
                      <a:endParaRPr kumimoji="0" lang="ko-KR" altLang="en-US" sz="1400" b="0" kern="1200" dirty="0" smtClean="0">
                        <a:solidFill>
                          <a:schemeClr val="tx1"/>
                        </a:solidFill>
                        <a:latin typeface="맑은 고딕" pitchFamily="50" charset="-127"/>
                        <a:ea typeface="맑은 고딕" pitchFamily="50" charset="-127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kumimoji="0" lang="en-US" altLang="ko-KR" sz="1400" b="0" kern="1200" dirty="0" smtClean="0">
                          <a:solidFill>
                            <a:schemeClr val="tx1"/>
                          </a:solidFill>
                          <a:latin typeface="궁서체" pitchFamily="17" charset="-127"/>
                          <a:ea typeface="궁서체" pitchFamily="17" charset="-127"/>
                          <a:cs typeface="+mn-cs"/>
                        </a:rPr>
                        <a:t>661-750</a:t>
                      </a:r>
                      <a:endParaRPr kumimoji="0" lang="ko-KR" altLang="en-US" sz="1400" b="0" kern="1200" dirty="0">
                        <a:solidFill>
                          <a:schemeClr val="tx1"/>
                        </a:solidFill>
                        <a:latin typeface="궁서체" pitchFamily="17" charset="-127"/>
                        <a:ea typeface="궁서체" pitchFamily="17" charset="-127"/>
                        <a:cs typeface="+mn-cs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kumimoji="0" lang="ko-KR" altLang="en-US" sz="1400" b="0" kern="1200" dirty="0" smtClean="0">
                          <a:solidFill>
                            <a:schemeClr val="tx1"/>
                          </a:solidFill>
                          <a:latin typeface="궁서체" pitchFamily="17" charset="-127"/>
                          <a:ea typeface="궁서체" pitchFamily="17" charset="-127"/>
                          <a:cs typeface="+mn-cs"/>
                        </a:rPr>
                        <a:t>확장</a:t>
                      </a:r>
                      <a:endParaRPr kumimoji="0" lang="ko-KR" altLang="en-US" sz="1400" b="0" kern="1200" dirty="0">
                        <a:solidFill>
                          <a:schemeClr val="tx1"/>
                        </a:solidFill>
                        <a:latin typeface="궁서체" pitchFamily="17" charset="-127"/>
                        <a:ea typeface="궁서체" pitchFamily="17" charset="-127"/>
                        <a:cs typeface="+mn-cs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600" b="0" dirty="0" smtClean="0">
                          <a:latin typeface="맑은 고딕" pitchFamily="50" charset="-127"/>
                          <a:ea typeface="맑은 고딕" pitchFamily="50" charset="-127"/>
                        </a:rPr>
                        <a:t>도시문학</a:t>
                      </a:r>
                      <a:endParaRPr lang="ko-KR" altLang="en-US" sz="1600" b="0" dirty="0"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600" b="0" dirty="0" err="1" smtClean="0">
                          <a:latin typeface="맑은 고딕" pitchFamily="50" charset="-127"/>
                          <a:ea typeface="맑은 고딕" pitchFamily="50" charset="-127"/>
                        </a:rPr>
                        <a:t>정치시</a:t>
                      </a:r>
                      <a:r>
                        <a:rPr lang="en-US" altLang="ko-KR" sz="1600" b="0" dirty="0" smtClean="0">
                          <a:latin typeface="맑은 고딕" pitchFamily="50" charset="-127"/>
                          <a:ea typeface="맑은 고딕" pitchFamily="50" charset="-127"/>
                        </a:rPr>
                        <a:t>,</a:t>
                      </a:r>
                      <a:r>
                        <a:rPr lang="en-US" altLang="ko-KR" sz="1600" b="0" baseline="0" dirty="0" smtClean="0">
                          <a:latin typeface="맑은 고딕" pitchFamily="50" charset="-127"/>
                          <a:ea typeface="맑은 고딕" pitchFamily="50" charset="-127"/>
                        </a:rPr>
                        <a:t> </a:t>
                      </a:r>
                      <a:r>
                        <a:rPr lang="ko-KR" altLang="en-US" sz="1600" b="0" baseline="0" dirty="0" err="1" smtClean="0">
                          <a:latin typeface="맑은 고딕" pitchFamily="50" charset="-127"/>
                          <a:ea typeface="맑은 고딕" pitchFamily="50" charset="-127"/>
                        </a:rPr>
                        <a:t>찬양시</a:t>
                      </a:r>
                      <a:r>
                        <a:rPr lang="en-US" altLang="ko-KR" sz="1600" b="0" baseline="0" dirty="0" smtClean="0">
                          <a:latin typeface="맑은 고딕" pitchFamily="50" charset="-127"/>
                          <a:ea typeface="맑은 고딕" pitchFamily="50" charset="-127"/>
                        </a:rPr>
                        <a:t>, </a:t>
                      </a:r>
                      <a:r>
                        <a:rPr lang="ko-KR" altLang="en-US" sz="1600" b="0" baseline="0" dirty="0" err="1" smtClean="0">
                          <a:latin typeface="맑은 고딕" pitchFamily="50" charset="-127"/>
                          <a:ea typeface="맑은 고딕" pitchFamily="50" charset="-127"/>
                        </a:rPr>
                        <a:t>비방시</a:t>
                      </a:r>
                      <a:endParaRPr lang="ko-KR" altLang="en-US" sz="1600" b="0" dirty="0"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anchor="ctr"/>
                </a:tc>
              </a:tr>
              <a:tr h="644572">
                <a:tc>
                  <a:txBody>
                    <a:bodyPr/>
                    <a:lstStyle/>
                    <a:p>
                      <a:pPr algn="ctr" latinLnBrk="1"/>
                      <a:r>
                        <a:rPr kumimoji="0" lang="ko-KR" altLang="en-US" sz="1400" b="0" kern="1200" dirty="0" err="1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압바시야시대</a:t>
                      </a:r>
                      <a:endParaRPr kumimoji="0" lang="ko-KR" altLang="en-US" sz="1400" b="0" kern="1200" dirty="0" smtClean="0">
                        <a:solidFill>
                          <a:schemeClr val="tx1"/>
                        </a:solidFill>
                        <a:latin typeface="맑은 고딕" pitchFamily="50" charset="-127"/>
                        <a:ea typeface="맑은 고딕" pitchFamily="50" charset="-127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kumimoji="0" lang="en-US" altLang="ko-KR" sz="1400" b="0" kern="1200" dirty="0" smtClean="0">
                          <a:solidFill>
                            <a:schemeClr val="tx1"/>
                          </a:solidFill>
                          <a:latin typeface="궁서체" pitchFamily="17" charset="-127"/>
                          <a:ea typeface="궁서체" pitchFamily="17" charset="-127"/>
                          <a:cs typeface="+mn-cs"/>
                        </a:rPr>
                        <a:t>750-1258</a:t>
                      </a:r>
                      <a:endParaRPr kumimoji="0" lang="ko-KR" altLang="en-US" sz="1400" b="0" kern="1200" dirty="0" smtClean="0">
                        <a:solidFill>
                          <a:schemeClr val="tx1"/>
                        </a:solidFill>
                        <a:latin typeface="궁서체" pitchFamily="17" charset="-127"/>
                        <a:ea typeface="궁서체" pitchFamily="17" charset="-127"/>
                        <a:cs typeface="+mn-cs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kumimoji="0" lang="ko-KR" altLang="en-US" sz="1400" b="0" kern="1200" dirty="0" smtClean="0">
                          <a:solidFill>
                            <a:schemeClr val="tx1"/>
                          </a:solidFill>
                          <a:latin typeface="궁서체" pitchFamily="17" charset="-127"/>
                          <a:ea typeface="궁서체" pitchFamily="17" charset="-127"/>
                          <a:cs typeface="+mn-cs"/>
                        </a:rPr>
                        <a:t>절정</a:t>
                      </a: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kumimoji="0" lang="ko-KR" altLang="en-US" sz="1600" b="0" kern="1200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제국문학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600" b="0" dirty="0" smtClean="0">
                          <a:latin typeface="맑은 고딕" pitchFamily="50" charset="-127"/>
                          <a:ea typeface="맑은 고딕" pitchFamily="50" charset="-127"/>
                        </a:rPr>
                        <a:t>천일야화</a:t>
                      </a:r>
                      <a:r>
                        <a:rPr lang="en-US" altLang="ko-KR" sz="1600" b="0" dirty="0" smtClean="0">
                          <a:latin typeface="맑은 고딕" pitchFamily="50" charset="-127"/>
                          <a:ea typeface="맑은 고딕" pitchFamily="50" charset="-127"/>
                        </a:rPr>
                        <a:t>, </a:t>
                      </a:r>
                      <a:r>
                        <a:rPr lang="ko-KR" altLang="en-US" sz="1600" b="0" dirty="0" err="1" smtClean="0">
                          <a:latin typeface="맑은 고딕" pitchFamily="50" charset="-127"/>
                          <a:ea typeface="맑은 고딕" pitchFamily="50" charset="-127"/>
                        </a:rPr>
                        <a:t>칼릴라와</a:t>
                      </a:r>
                      <a:r>
                        <a:rPr lang="ko-KR" altLang="en-US" sz="1600" b="0" dirty="0" smtClean="0">
                          <a:latin typeface="맑은 고딕" pitchFamily="50" charset="-127"/>
                          <a:ea typeface="맑은 고딕" pitchFamily="50" charset="-127"/>
                        </a:rPr>
                        <a:t> </a:t>
                      </a:r>
                      <a:r>
                        <a:rPr lang="ko-KR" altLang="en-US" sz="1600" b="0" dirty="0" err="1" smtClean="0">
                          <a:latin typeface="맑은 고딕" pitchFamily="50" charset="-127"/>
                          <a:ea typeface="맑은 고딕" pitchFamily="50" charset="-127"/>
                        </a:rPr>
                        <a:t>딤나</a:t>
                      </a:r>
                      <a:endParaRPr lang="ko-KR" altLang="en-US" sz="1600" b="0" dirty="0"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anchor="ctr"/>
                </a:tc>
              </a:tr>
              <a:tr h="644572">
                <a:tc>
                  <a:txBody>
                    <a:bodyPr/>
                    <a:lstStyle/>
                    <a:p>
                      <a:pPr algn="ctr" latinLnBrk="1"/>
                      <a:r>
                        <a:rPr kumimoji="0" lang="ko-KR" altLang="en-US" sz="1400" b="1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후기</a:t>
                      </a:r>
                      <a:endParaRPr kumimoji="0" lang="en-US" altLang="ko-KR" sz="1400" b="1" kern="1200" dirty="0" smtClean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맑은 고딕" pitchFamily="50" charset="-127"/>
                        <a:ea typeface="맑은 고딕" pitchFamily="50" charset="-127"/>
                        <a:cs typeface="+mn-cs"/>
                      </a:endParaRPr>
                    </a:p>
                    <a:p>
                      <a:pPr algn="ctr" latinLnBrk="1"/>
                      <a:r>
                        <a:rPr kumimoji="0" lang="ko-KR" altLang="en-US" sz="1400" b="1" kern="1200" dirty="0" err="1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우마이야시대</a:t>
                      </a:r>
                      <a:endParaRPr kumimoji="0" lang="ko-KR" altLang="en-US" sz="1400" b="1" kern="1200" dirty="0" smtClean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맑은 고딕" pitchFamily="50" charset="-127"/>
                        <a:ea typeface="맑은 고딕" pitchFamily="50" charset="-127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kumimoji="0" lang="en-US" altLang="ko-KR" sz="1400" b="1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궁서체" pitchFamily="17" charset="-127"/>
                          <a:ea typeface="궁서체" pitchFamily="17" charset="-127"/>
                          <a:cs typeface="+mn-cs"/>
                        </a:rPr>
                        <a:t>756-1492</a:t>
                      </a:r>
                      <a:endParaRPr kumimoji="0" lang="ko-KR" altLang="en-US" sz="14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궁서체" pitchFamily="17" charset="-127"/>
                        <a:ea typeface="궁서체" pitchFamily="17" charset="-127"/>
                        <a:cs typeface="+mn-cs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kumimoji="0" lang="en-US" altLang="ko-KR" sz="1400" b="1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궁서체" pitchFamily="17" charset="-127"/>
                          <a:ea typeface="궁서체" pitchFamily="17" charset="-127"/>
                          <a:cs typeface="+mn-cs"/>
                        </a:rPr>
                        <a:t>(</a:t>
                      </a:r>
                      <a:r>
                        <a:rPr kumimoji="0" lang="ko-KR" altLang="en-US" sz="1400" b="1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궁서체" pitchFamily="17" charset="-127"/>
                          <a:ea typeface="궁서체" pitchFamily="17" charset="-127"/>
                          <a:cs typeface="+mn-cs"/>
                        </a:rPr>
                        <a:t>융합</a:t>
                      </a:r>
                      <a:r>
                        <a:rPr kumimoji="0" lang="en-US" altLang="ko-KR" sz="1400" b="1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궁서체" pitchFamily="17" charset="-127"/>
                          <a:ea typeface="궁서체" pitchFamily="17" charset="-127"/>
                          <a:cs typeface="+mn-cs"/>
                        </a:rPr>
                        <a:t>)</a:t>
                      </a:r>
                      <a:endParaRPr kumimoji="0" lang="ko-KR" altLang="en-US" sz="14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궁서체" pitchFamily="17" charset="-127"/>
                        <a:ea typeface="궁서체" pitchFamily="17" charset="-127"/>
                        <a:cs typeface="+mn-cs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kumimoji="0" lang="ko-KR" altLang="en-US" sz="1600" b="1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이주문학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b="1" dirty="0" err="1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맑은 고딕" pitchFamily="50" charset="-127"/>
                          <a:ea typeface="맑은 고딕" pitchFamily="50" charset="-127"/>
                        </a:rPr>
                        <a:t>Muwashshhat</a:t>
                      </a:r>
                      <a:endParaRPr lang="ko-KR" altLang="en-US" sz="1600" b="1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anchor="ctr"/>
                </a:tc>
              </a:tr>
              <a:tr h="644572">
                <a:tc>
                  <a:txBody>
                    <a:bodyPr/>
                    <a:lstStyle/>
                    <a:p>
                      <a:pPr algn="ctr" latinLnBrk="1"/>
                      <a:r>
                        <a:rPr kumimoji="0" lang="ko-KR" altLang="en-US" sz="1400" b="0" kern="1200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오스만터키시대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kumimoji="0" lang="en-US" altLang="ko-KR" sz="1400" b="0" kern="1200" dirty="0" smtClean="0">
                          <a:solidFill>
                            <a:schemeClr val="tx1"/>
                          </a:solidFill>
                          <a:latin typeface="궁서체" pitchFamily="17" charset="-127"/>
                          <a:ea typeface="궁서체" pitchFamily="17" charset="-127"/>
                          <a:cs typeface="+mn-cs"/>
                        </a:rPr>
                        <a:t>1258-1798</a:t>
                      </a:r>
                      <a:endParaRPr kumimoji="0" lang="ko-KR" altLang="en-US" sz="1400" b="0" kern="1200" dirty="0" smtClean="0">
                        <a:solidFill>
                          <a:schemeClr val="tx1"/>
                        </a:solidFill>
                        <a:latin typeface="궁서체" pitchFamily="17" charset="-127"/>
                        <a:ea typeface="궁서체" pitchFamily="17" charset="-127"/>
                        <a:cs typeface="+mn-cs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kumimoji="0" lang="ko-KR" altLang="en-US" sz="1400" b="0" kern="1200" dirty="0" smtClean="0">
                          <a:solidFill>
                            <a:schemeClr val="tx1"/>
                          </a:solidFill>
                          <a:latin typeface="궁서체" pitchFamily="17" charset="-127"/>
                          <a:ea typeface="궁서체" pitchFamily="17" charset="-127"/>
                          <a:cs typeface="+mn-cs"/>
                        </a:rPr>
                        <a:t>침체</a:t>
                      </a: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kumimoji="0" lang="ko-KR" altLang="en-US" sz="1600" b="0" kern="1200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모방문학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600" b="0" dirty="0" smtClean="0">
                          <a:latin typeface="맑은 고딕" pitchFamily="50" charset="-127"/>
                          <a:ea typeface="맑은 고딕" pitchFamily="50" charset="-127"/>
                        </a:rPr>
                        <a:t>서한문</a:t>
                      </a:r>
                      <a:r>
                        <a:rPr lang="en-US" altLang="ko-KR" sz="1600" b="0" dirty="0" smtClean="0">
                          <a:latin typeface="맑은 고딕" pitchFamily="50" charset="-127"/>
                          <a:ea typeface="맑은 고딕" pitchFamily="50" charset="-127"/>
                        </a:rPr>
                        <a:t>, </a:t>
                      </a:r>
                      <a:r>
                        <a:rPr lang="ko-KR" altLang="en-US" sz="1600" b="0" dirty="0" smtClean="0">
                          <a:latin typeface="맑은 고딕" pitchFamily="50" charset="-127"/>
                          <a:ea typeface="맑은 고딕" pitchFamily="50" charset="-127"/>
                        </a:rPr>
                        <a:t>백과사전</a:t>
                      </a:r>
                      <a:r>
                        <a:rPr lang="en-US" altLang="ko-KR" sz="1600" b="0" dirty="0" smtClean="0">
                          <a:latin typeface="맑은 고딕" pitchFamily="50" charset="-127"/>
                          <a:ea typeface="맑은 고딕" pitchFamily="50" charset="-127"/>
                        </a:rPr>
                        <a:t>, </a:t>
                      </a:r>
                      <a:r>
                        <a:rPr lang="ko-KR" altLang="en-US" sz="1600" b="0" dirty="0" smtClean="0">
                          <a:latin typeface="맑은 고딕" pitchFamily="50" charset="-127"/>
                          <a:ea typeface="맑은 고딕" pitchFamily="50" charset="-127"/>
                        </a:rPr>
                        <a:t>연대기</a:t>
                      </a:r>
                      <a:endParaRPr lang="ko-KR" altLang="en-US" sz="1600" b="0" dirty="0"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anchor="ctr"/>
                </a:tc>
              </a:tr>
              <a:tr h="726831">
                <a:tc>
                  <a:txBody>
                    <a:bodyPr/>
                    <a:lstStyle/>
                    <a:p>
                      <a:pPr algn="ctr" latinLnBrk="1"/>
                      <a:r>
                        <a:rPr kumimoji="0" lang="ko-KR" altLang="en-US" sz="1400" b="0" kern="1200" dirty="0" err="1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근ㆍ현대아랍</a:t>
                      </a:r>
                      <a:endParaRPr kumimoji="0" lang="ko-KR" altLang="en-US" sz="1400" b="0" kern="1200" dirty="0" smtClean="0">
                        <a:solidFill>
                          <a:schemeClr val="tx1"/>
                        </a:solidFill>
                        <a:latin typeface="맑은 고딕" pitchFamily="50" charset="-127"/>
                        <a:ea typeface="맑은 고딕" pitchFamily="50" charset="-127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400" b="0" kern="1200" dirty="0" smtClean="0">
                          <a:solidFill>
                            <a:schemeClr val="tx1"/>
                          </a:solidFill>
                          <a:latin typeface="궁서체" pitchFamily="17" charset="-127"/>
                          <a:ea typeface="궁서체" pitchFamily="17" charset="-127"/>
                          <a:cs typeface="+mn-cs"/>
                        </a:rPr>
                        <a:t>1798-</a:t>
                      </a:r>
                      <a:r>
                        <a:rPr kumimoji="0" lang="ko-KR" altLang="en-US" sz="1400" b="0" kern="1200" dirty="0" smtClean="0">
                          <a:solidFill>
                            <a:schemeClr val="tx1"/>
                          </a:solidFill>
                          <a:latin typeface="궁서체" pitchFamily="17" charset="-127"/>
                          <a:ea typeface="궁서체" pitchFamily="17" charset="-127"/>
                          <a:cs typeface="+mn-cs"/>
                        </a:rPr>
                        <a:t>현재</a:t>
                      </a:r>
                      <a:endParaRPr lang="ko-KR" altLang="en-US" sz="1400" b="0" dirty="0">
                        <a:latin typeface="궁서체" pitchFamily="17" charset="-127"/>
                        <a:ea typeface="궁서체" pitchFamily="17" charset="-127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400" b="0" dirty="0" smtClean="0">
                          <a:latin typeface="궁서체" pitchFamily="17" charset="-127"/>
                          <a:ea typeface="궁서체" pitchFamily="17" charset="-127"/>
                        </a:rPr>
                        <a:t>부흥</a:t>
                      </a:r>
                      <a:endParaRPr lang="ko-KR" altLang="en-US" sz="1400" b="0" dirty="0">
                        <a:latin typeface="궁서체" pitchFamily="17" charset="-127"/>
                        <a:ea typeface="궁서체" pitchFamily="17" charset="-127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kumimoji="0" lang="ko-KR" altLang="en-US" sz="1600" b="0" kern="1200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현대문학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600" b="0" dirty="0" smtClean="0">
                          <a:latin typeface="맑은 고딕" pitchFamily="50" charset="-127"/>
                          <a:ea typeface="맑은 고딕" pitchFamily="50" charset="-127"/>
                        </a:rPr>
                        <a:t>소설</a:t>
                      </a:r>
                      <a:r>
                        <a:rPr lang="en-US" altLang="ko-KR" sz="1600" b="0" dirty="0" smtClean="0">
                          <a:latin typeface="맑은 고딕" pitchFamily="50" charset="-127"/>
                          <a:ea typeface="맑은 고딕" pitchFamily="50" charset="-127"/>
                        </a:rPr>
                        <a:t>,</a:t>
                      </a:r>
                      <a:r>
                        <a:rPr lang="en-US" altLang="ko-KR" sz="1600" b="0" baseline="0" dirty="0" smtClean="0">
                          <a:latin typeface="맑은 고딕" pitchFamily="50" charset="-127"/>
                          <a:ea typeface="맑은 고딕" pitchFamily="50" charset="-127"/>
                        </a:rPr>
                        <a:t> </a:t>
                      </a:r>
                      <a:r>
                        <a:rPr lang="ko-KR" altLang="en-US" sz="1600" b="0" baseline="0" dirty="0" smtClean="0">
                          <a:latin typeface="맑은 고딕" pitchFamily="50" charset="-127"/>
                          <a:ea typeface="맑은 고딕" pitchFamily="50" charset="-127"/>
                        </a:rPr>
                        <a:t>희곡</a:t>
                      </a:r>
                      <a:endParaRPr lang="ko-KR" altLang="en-US" sz="1600" b="0" dirty="0"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10" name="직사각형 9"/>
          <p:cNvSpPr/>
          <p:nvPr/>
        </p:nvSpPr>
        <p:spPr>
          <a:xfrm>
            <a:off x="500034" y="4055890"/>
            <a:ext cx="8072494" cy="642942"/>
          </a:xfrm>
          <a:prstGeom prst="rect">
            <a:avLst/>
          </a:prstGeom>
          <a:noFill/>
          <a:ln w="38100">
            <a:solidFill>
              <a:srgbClr val="00B0F0"/>
            </a:solidFill>
            <a:prstDash val="dash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81673955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 txBox="1">
            <a:spLocks/>
          </p:cNvSpPr>
          <p:nvPr/>
        </p:nvSpPr>
        <p:spPr>
          <a:xfrm>
            <a:off x="395536" y="404664"/>
            <a:ext cx="8307456" cy="1008112"/>
          </a:xfrm>
          <a:prstGeom prst="rect">
            <a:avLst/>
          </a:prstGeom>
          <a:solidFill>
            <a:schemeClr val="tx1"/>
          </a:solidFill>
        </p:spPr>
        <p:txBody>
          <a:bodyPr>
            <a:normAutofit/>
          </a:bodyPr>
          <a:lstStyle/>
          <a:p>
            <a:pPr marL="265176" lvl="0" indent="-265176">
              <a:lnSpc>
                <a:spcPct val="150000"/>
              </a:lnSpc>
              <a:spcBef>
                <a:spcPts val="250"/>
              </a:spcBef>
              <a:buClr>
                <a:schemeClr val="accent1"/>
              </a:buClr>
              <a:buSzPct val="80000"/>
              <a:buFont typeface="Wingdings 2"/>
              <a:buChar char=""/>
            </a:pPr>
            <a:r>
              <a:rPr lang="ko-KR" altLang="en-US" sz="3200" b="1" noProof="0" dirty="0" smtClean="0">
                <a:solidFill>
                  <a:schemeClr val="bg1"/>
                </a:solidFill>
                <a:latin typeface="맑은 고딕"/>
                <a:ea typeface="맑은 고딕"/>
              </a:rPr>
              <a:t>아랍문학 시대별 특징</a:t>
            </a:r>
            <a:endParaRPr kumimoji="0" lang="en-US" altLang="ko-KR" sz="3200" b="1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맑은 고딕"/>
              <a:ea typeface="맑은 고딕"/>
              <a:cs typeface="+mn-cs"/>
            </a:endParaRP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ko-KR" smtClean="0"/>
              <a:t>2013-10-12</a:t>
            </a:r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C26F00-7078-4601-8016-0E43D5AE7F21}" type="slidenum">
              <a:rPr lang="ko-KR" altLang="en-US" smtClean="0"/>
              <a:pPr/>
              <a:t>28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ko-KR" altLang="en-US" smtClean="0"/>
              <a:t>동서비교문학회</a:t>
            </a:r>
            <a:r>
              <a:rPr lang="en-US" altLang="ko-KR" smtClean="0"/>
              <a:t>/</a:t>
            </a:r>
            <a:r>
              <a:rPr lang="ko-KR" altLang="en-US" smtClean="0"/>
              <a:t>세계문학콜로키움</a:t>
            </a:r>
            <a:endParaRPr lang="ko-KR" altLang="en-US"/>
          </a:p>
        </p:txBody>
      </p:sp>
      <p:graphicFrame>
        <p:nvGraphicFramePr>
          <p:cNvPr id="7" name="표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29479724"/>
              </p:ext>
            </p:extLst>
          </p:nvPr>
        </p:nvGraphicFramePr>
        <p:xfrm>
          <a:off x="465540" y="1458331"/>
          <a:ext cx="8143932" cy="4594263"/>
        </p:xfrm>
        <a:graphic>
          <a:graphicData uri="http://schemas.openxmlformats.org/drawingml/2006/table">
            <a:tbl>
              <a:tblPr firstRow="1" bandRow="1">
                <a:tableStyleId>{68D230F3-CF80-4859-8CE7-A43EE81993B5}</a:tableStyleId>
              </a:tblPr>
              <a:tblGrid>
                <a:gridCol w="1514172"/>
                <a:gridCol w="776333"/>
                <a:gridCol w="807843"/>
                <a:gridCol w="2088232"/>
                <a:gridCol w="2957352"/>
              </a:tblGrid>
              <a:tr h="644572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b="0" dirty="0" err="1" smtClean="0"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자힐리야시대</a:t>
                      </a:r>
                      <a:endParaRPr lang="ko-KR" altLang="en-US" sz="1400" b="0" dirty="0"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1400" b="0" dirty="0" smtClean="0">
                          <a:effectLst/>
                          <a:latin typeface="궁서체" pitchFamily="17" charset="-127"/>
                          <a:ea typeface="궁서체" pitchFamily="17" charset="-127"/>
                        </a:rPr>
                        <a:t>450-622</a:t>
                      </a:r>
                      <a:endParaRPr lang="ko-KR" altLang="en-US" sz="1400" b="0" dirty="0">
                        <a:effectLst/>
                        <a:latin typeface="궁서체" pitchFamily="17" charset="-127"/>
                        <a:ea typeface="궁서체" pitchFamily="17" charset="-127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1400" b="0" dirty="0" smtClean="0">
                          <a:effectLst/>
                          <a:latin typeface="궁서체" pitchFamily="17" charset="-127"/>
                          <a:ea typeface="궁서체" pitchFamily="17" charset="-127"/>
                        </a:rPr>
                        <a:t>확립</a:t>
                      </a:r>
                      <a:endParaRPr lang="ko-KR" altLang="en-US" sz="1400" b="0" dirty="0">
                        <a:effectLst/>
                        <a:latin typeface="궁서체" pitchFamily="17" charset="-127"/>
                        <a:ea typeface="궁서체" pitchFamily="17" charset="-127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600" b="0" dirty="0" smtClean="0"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구비문학</a:t>
                      </a:r>
                      <a:endParaRPr lang="ko-KR" altLang="en-US" sz="1600" b="0" dirty="0"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b="0" dirty="0" err="1" smtClean="0"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qasidah</a:t>
                      </a:r>
                      <a:r>
                        <a:rPr lang="en-US" altLang="ko-KR" sz="1600" b="0" dirty="0" smtClean="0"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, </a:t>
                      </a:r>
                      <a:r>
                        <a:rPr lang="en-US" altLang="ko-KR" sz="1600" b="0" dirty="0" err="1" smtClean="0"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saju</a:t>
                      </a:r>
                      <a:r>
                        <a:rPr lang="en-US" altLang="ko-KR" sz="1600" b="0" dirty="0" smtClean="0"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’, </a:t>
                      </a:r>
                      <a:r>
                        <a:rPr lang="en-US" altLang="ko-KR" sz="1600" b="0" dirty="0" err="1" smtClean="0"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rajaz</a:t>
                      </a:r>
                      <a:r>
                        <a:rPr lang="en-US" altLang="ko-KR" sz="1600" b="0" dirty="0" smtClean="0"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 </a:t>
                      </a:r>
                      <a:endParaRPr lang="ko-KR" altLang="en-US" sz="1600" b="0" dirty="0"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anchor="ctr"/>
                </a:tc>
              </a:tr>
              <a:tr h="644572">
                <a:tc>
                  <a:txBody>
                    <a:bodyPr/>
                    <a:lstStyle/>
                    <a:p>
                      <a:pPr algn="ctr" latinLnBrk="1"/>
                      <a:r>
                        <a:rPr kumimoji="0" lang="ko-KR" altLang="en-US" sz="1400" b="0" kern="1200" dirty="0" smtClean="0"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이슬람시대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kumimoji="0" lang="en-US" altLang="ko-KR" sz="1400" b="0" u="none" kern="1200" dirty="0" smtClean="0">
                          <a:solidFill>
                            <a:schemeClr val="tx1"/>
                          </a:solidFill>
                          <a:effectLst/>
                          <a:latin typeface="궁서체" pitchFamily="17" charset="-127"/>
                          <a:ea typeface="궁서체" pitchFamily="17" charset="-127"/>
                          <a:cs typeface="+mn-cs"/>
                        </a:rPr>
                        <a:t>622</a:t>
                      </a:r>
                      <a:r>
                        <a:rPr kumimoji="0" lang="en-US" altLang="ko-KR" sz="1400" b="0" kern="1200" dirty="0" smtClean="0">
                          <a:solidFill>
                            <a:schemeClr val="tx1"/>
                          </a:solidFill>
                          <a:effectLst/>
                          <a:latin typeface="궁서체" pitchFamily="17" charset="-127"/>
                          <a:ea typeface="궁서체" pitchFamily="17" charset="-127"/>
                          <a:cs typeface="+mn-cs"/>
                        </a:rPr>
                        <a:t>-661</a:t>
                      </a:r>
                      <a:endParaRPr kumimoji="0" lang="ko-KR" altLang="en-US" sz="1400" b="0" kern="1200" dirty="0" smtClean="0">
                        <a:solidFill>
                          <a:schemeClr val="tx1"/>
                        </a:solidFill>
                        <a:effectLst/>
                        <a:latin typeface="궁서체" pitchFamily="17" charset="-127"/>
                        <a:ea typeface="궁서체" pitchFamily="17" charset="-127"/>
                        <a:cs typeface="+mn-cs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kumimoji="0" lang="ko-KR" altLang="en-US" sz="1400" b="0" kern="1200" dirty="0" smtClean="0">
                          <a:solidFill>
                            <a:schemeClr val="tx1"/>
                          </a:solidFill>
                          <a:effectLst/>
                          <a:latin typeface="궁서체" pitchFamily="17" charset="-127"/>
                          <a:ea typeface="궁서체" pitchFamily="17" charset="-127"/>
                          <a:cs typeface="+mn-cs"/>
                        </a:rPr>
                        <a:t>성장</a:t>
                      </a: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kumimoji="0" lang="ko-KR" altLang="en-US" sz="1600" b="0" kern="1200" dirty="0" smtClean="0"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기록문학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600" b="0" kern="1200" dirty="0" smtClean="0"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Quran,</a:t>
                      </a:r>
                      <a:r>
                        <a:rPr kumimoji="0" lang="en-US" altLang="ko-KR" sz="1600" b="0" kern="1200" baseline="0" dirty="0" smtClean="0"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 Hadith, </a:t>
                      </a:r>
                    </a:p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ko-KR" altLang="en-US" sz="1600" b="0" kern="1200" baseline="0" dirty="0" smtClean="0"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연설문</a:t>
                      </a:r>
                      <a:r>
                        <a:rPr kumimoji="0" lang="en-US" altLang="ko-KR" sz="1600" b="0" kern="1200" baseline="0" dirty="0" smtClean="0"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, </a:t>
                      </a:r>
                      <a:r>
                        <a:rPr kumimoji="0" lang="ko-KR" altLang="en-US" sz="1600" b="0" kern="1200" baseline="0" dirty="0" smtClean="0"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서간문</a:t>
                      </a:r>
                      <a:endParaRPr lang="ko-KR" altLang="en-US" sz="1600" b="0" u="none" dirty="0"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anchor="ctr"/>
                </a:tc>
              </a:tr>
              <a:tr h="644572">
                <a:tc>
                  <a:txBody>
                    <a:bodyPr/>
                    <a:lstStyle/>
                    <a:p>
                      <a:pPr algn="ctr" latinLnBrk="1"/>
                      <a:r>
                        <a:rPr kumimoji="0" lang="ko-KR" altLang="en-US" sz="1400" b="0" kern="1200" dirty="0" err="1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우마이야시대</a:t>
                      </a:r>
                      <a:endParaRPr kumimoji="0" lang="ko-KR" altLang="en-US" sz="1400" b="0" kern="1200" dirty="0" smtClean="0">
                        <a:solidFill>
                          <a:schemeClr val="tx1"/>
                        </a:solidFill>
                        <a:latin typeface="맑은 고딕" pitchFamily="50" charset="-127"/>
                        <a:ea typeface="맑은 고딕" pitchFamily="50" charset="-127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kumimoji="0" lang="en-US" altLang="ko-KR" sz="1400" b="0" kern="1200" dirty="0" smtClean="0">
                          <a:solidFill>
                            <a:schemeClr val="tx1"/>
                          </a:solidFill>
                          <a:latin typeface="궁서체" pitchFamily="17" charset="-127"/>
                          <a:ea typeface="궁서체" pitchFamily="17" charset="-127"/>
                          <a:cs typeface="+mn-cs"/>
                        </a:rPr>
                        <a:t>661-750</a:t>
                      </a:r>
                      <a:endParaRPr kumimoji="0" lang="ko-KR" altLang="en-US" sz="1400" b="0" kern="1200" dirty="0">
                        <a:solidFill>
                          <a:schemeClr val="tx1"/>
                        </a:solidFill>
                        <a:latin typeface="궁서체" pitchFamily="17" charset="-127"/>
                        <a:ea typeface="궁서체" pitchFamily="17" charset="-127"/>
                        <a:cs typeface="+mn-cs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kumimoji="0" lang="ko-KR" altLang="en-US" sz="1400" b="0" kern="1200" dirty="0" smtClean="0">
                          <a:solidFill>
                            <a:schemeClr val="tx1"/>
                          </a:solidFill>
                          <a:latin typeface="궁서체" pitchFamily="17" charset="-127"/>
                          <a:ea typeface="궁서체" pitchFamily="17" charset="-127"/>
                          <a:cs typeface="+mn-cs"/>
                        </a:rPr>
                        <a:t>확장</a:t>
                      </a:r>
                      <a:endParaRPr kumimoji="0" lang="ko-KR" altLang="en-US" sz="1400" b="0" kern="1200" dirty="0">
                        <a:solidFill>
                          <a:schemeClr val="tx1"/>
                        </a:solidFill>
                        <a:latin typeface="궁서체" pitchFamily="17" charset="-127"/>
                        <a:ea typeface="궁서체" pitchFamily="17" charset="-127"/>
                        <a:cs typeface="+mn-cs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600" b="0" dirty="0" smtClean="0">
                          <a:latin typeface="맑은 고딕" pitchFamily="50" charset="-127"/>
                          <a:ea typeface="맑은 고딕" pitchFamily="50" charset="-127"/>
                        </a:rPr>
                        <a:t>도시문학</a:t>
                      </a:r>
                      <a:endParaRPr lang="ko-KR" altLang="en-US" sz="1600" b="0" dirty="0"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600" b="0" dirty="0" err="1" smtClean="0">
                          <a:latin typeface="맑은 고딕" pitchFamily="50" charset="-127"/>
                          <a:ea typeface="맑은 고딕" pitchFamily="50" charset="-127"/>
                        </a:rPr>
                        <a:t>정치시</a:t>
                      </a:r>
                      <a:r>
                        <a:rPr lang="en-US" altLang="ko-KR" sz="1600" b="0" dirty="0" smtClean="0">
                          <a:latin typeface="맑은 고딕" pitchFamily="50" charset="-127"/>
                          <a:ea typeface="맑은 고딕" pitchFamily="50" charset="-127"/>
                        </a:rPr>
                        <a:t>,</a:t>
                      </a:r>
                      <a:r>
                        <a:rPr lang="en-US" altLang="ko-KR" sz="1600" b="0" baseline="0" dirty="0" smtClean="0">
                          <a:latin typeface="맑은 고딕" pitchFamily="50" charset="-127"/>
                          <a:ea typeface="맑은 고딕" pitchFamily="50" charset="-127"/>
                        </a:rPr>
                        <a:t> </a:t>
                      </a:r>
                      <a:r>
                        <a:rPr lang="ko-KR" altLang="en-US" sz="1600" b="0" baseline="0" dirty="0" err="1" smtClean="0">
                          <a:latin typeface="맑은 고딕" pitchFamily="50" charset="-127"/>
                          <a:ea typeface="맑은 고딕" pitchFamily="50" charset="-127"/>
                        </a:rPr>
                        <a:t>찬양시</a:t>
                      </a:r>
                      <a:r>
                        <a:rPr lang="en-US" altLang="ko-KR" sz="1600" b="0" baseline="0" dirty="0" smtClean="0">
                          <a:latin typeface="맑은 고딕" pitchFamily="50" charset="-127"/>
                          <a:ea typeface="맑은 고딕" pitchFamily="50" charset="-127"/>
                        </a:rPr>
                        <a:t>, </a:t>
                      </a:r>
                      <a:r>
                        <a:rPr lang="ko-KR" altLang="en-US" sz="1600" b="0" baseline="0" dirty="0" err="1" smtClean="0">
                          <a:latin typeface="맑은 고딕" pitchFamily="50" charset="-127"/>
                          <a:ea typeface="맑은 고딕" pitchFamily="50" charset="-127"/>
                        </a:rPr>
                        <a:t>비방시</a:t>
                      </a:r>
                      <a:endParaRPr lang="ko-KR" altLang="en-US" sz="1600" b="0" dirty="0"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anchor="ctr"/>
                </a:tc>
              </a:tr>
              <a:tr h="644572">
                <a:tc>
                  <a:txBody>
                    <a:bodyPr/>
                    <a:lstStyle/>
                    <a:p>
                      <a:pPr algn="ctr" latinLnBrk="1"/>
                      <a:r>
                        <a:rPr kumimoji="0" lang="ko-KR" altLang="en-US" sz="1400" b="0" kern="1200" dirty="0" err="1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압바시야시대</a:t>
                      </a:r>
                      <a:endParaRPr kumimoji="0" lang="ko-KR" altLang="en-US" sz="1400" b="0" kern="1200" dirty="0" smtClean="0">
                        <a:solidFill>
                          <a:schemeClr val="tx1"/>
                        </a:solidFill>
                        <a:latin typeface="맑은 고딕" pitchFamily="50" charset="-127"/>
                        <a:ea typeface="맑은 고딕" pitchFamily="50" charset="-127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kumimoji="0" lang="en-US" altLang="ko-KR" sz="1400" b="0" kern="1200" dirty="0" smtClean="0">
                          <a:solidFill>
                            <a:schemeClr val="tx1"/>
                          </a:solidFill>
                          <a:latin typeface="궁서체" pitchFamily="17" charset="-127"/>
                          <a:ea typeface="궁서체" pitchFamily="17" charset="-127"/>
                          <a:cs typeface="+mn-cs"/>
                        </a:rPr>
                        <a:t>750-1258</a:t>
                      </a:r>
                      <a:endParaRPr kumimoji="0" lang="ko-KR" altLang="en-US" sz="1400" b="0" kern="1200" dirty="0" smtClean="0">
                        <a:solidFill>
                          <a:schemeClr val="tx1"/>
                        </a:solidFill>
                        <a:latin typeface="궁서체" pitchFamily="17" charset="-127"/>
                        <a:ea typeface="궁서체" pitchFamily="17" charset="-127"/>
                        <a:cs typeface="+mn-cs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kumimoji="0" lang="ko-KR" altLang="en-US" sz="1400" b="0" kern="1200" dirty="0" smtClean="0">
                          <a:solidFill>
                            <a:schemeClr val="tx1"/>
                          </a:solidFill>
                          <a:latin typeface="궁서체" pitchFamily="17" charset="-127"/>
                          <a:ea typeface="궁서체" pitchFamily="17" charset="-127"/>
                          <a:cs typeface="+mn-cs"/>
                        </a:rPr>
                        <a:t>절정</a:t>
                      </a: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kumimoji="0" lang="ko-KR" altLang="en-US" sz="1600" b="0" kern="1200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제국문학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600" b="0" dirty="0" smtClean="0">
                          <a:latin typeface="맑은 고딕" pitchFamily="50" charset="-127"/>
                          <a:ea typeface="맑은 고딕" pitchFamily="50" charset="-127"/>
                        </a:rPr>
                        <a:t>천일야화</a:t>
                      </a:r>
                      <a:r>
                        <a:rPr lang="en-US" altLang="ko-KR" sz="1600" b="0" dirty="0" smtClean="0">
                          <a:latin typeface="맑은 고딕" pitchFamily="50" charset="-127"/>
                          <a:ea typeface="맑은 고딕" pitchFamily="50" charset="-127"/>
                        </a:rPr>
                        <a:t>, </a:t>
                      </a:r>
                      <a:r>
                        <a:rPr lang="ko-KR" altLang="en-US" sz="1600" b="0" dirty="0" err="1" smtClean="0">
                          <a:latin typeface="맑은 고딕" pitchFamily="50" charset="-127"/>
                          <a:ea typeface="맑은 고딕" pitchFamily="50" charset="-127"/>
                        </a:rPr>
                        <a:t>칼릴라와</a:t>
                      </a:r>
                      <a:r>
                        <a:rPr lang="ko-KR" altLang="en-US" sz="1600" b="0" dirty="0" smtClean="0">
                          <a:latin typeface="맑은 고딕" pitchFamily="50" charset="-127"/>
                          <a:ea typeface="맑은 고딕" pitchFamily="50" charset="-127"/>
                        </a:rPr>
                        <a:t> </a:t>
                      </a:r>
                      <a:r>
                        <a:rPr lang="ko-KR" altLang="en-US" sz="1600" b="0" dirty="0" err="1" smtClean="0">
                          <a:latin typeface="맑은 고딕" pitchFamily="50" charset="-127"/>
                          <a:ea typeface="맑은 고딕" pitchFamily="50" charset="-127"/>
                        </a:rPr>
                        <a:t>딤나</a:t>
                      </a:r>
                      <a:endParaRPr lang="ko-KR" altLang="en-US" sz="1600" b="0" dirty="0"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anchor="ctr"/>
                </a:tc>
              </a:tr>
              <a:tr h="644572">
                <a:tc>
                  <a:txBody>
                    <a:bodyPr/>
                    <a:lstStyle/>
                    <a:p>
                      <a:pPr algn="ctr" latinLnBrk="1"/>
                      <a:r>
                        <a:rPr kumimoji="0" lang="ko-KR" altLang="en-US" sz="1400" b="0" kern="1200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후기</a:t>
                      </a:r>
                      <a:endParaRPr kumimoji="0" lang="en-US" altLang="ko-KR" sz="1400" b="0" kern="1200" dirty="0" smtClean="0">
                        <a:solidFill>
                          <a:schemeClr val="tx1"/>
                        </a:solidFill>
                        <a:latin typeface="맑은 고딕" pitchFamily="50" charset="-127"/>
                        <a:ea typeface="맑은 고딕" pitchFamily="50" charset="-127"/>
                        <a:cs typeface="+mn-cs"/>
                      </a:endParaRPr>
                    </a:p>
                    <a:p>
                      <a:pPr algn="ctr" latinLnBrk="1"/>
                      <a:r>
                        <a:rPr kumimoji="0" lang="ko-KR" altLang="en-US" sz="1400" b="0" kern="1200" dirty="0" err="1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우마이야시대</a:t>
                      </a:r>
                      <a:endParaRPr kumimoji="0" lang="ko-KR" altLang="en-US" sz="1400" b="0" kern="1200" dirty="0" smtClean="0">
                        <a:solidFill>
                          <a:schemeClr val="tx1"/>
                        </a:solidFill>
                        <a:latin typeface="맑은 고딕" pitchFamily="50" charset="-127"/>
                        <a:ea typeface="맑은 고딕" pitchFamily="50" charset="-127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kumimoji="0" lang="en-US" altLang="ko-KR" sz="1400" b="0" kern="1200" dirty="0" smtClean="0">
                          <a:solidFill>
                            <a:schemeClr val="tx1"/>
                          </a:solidFill>
                          <a:latin typeface="궁서체" pitchFamily="17" charset="-127"/>
                          <a:ea typeface="궁서체" pitchFamily="17" charset="-127"/>
                          <a:cs typeface="+mn-cs"/>
                        </a:rPr>
                        <a:t>756-1492</a:t>
                      </a:r>
                      <a:endParaRPr kumimoji="0" lang="ko-KR" altLang="en-US" sz="1400" b="0" kern="1200" dirty="0">
                        <a:solidFill>
                          <a:schemeClr val="tx1"/>
                        </a:solidFill>
                        <a:latin typeface="궁서체" pitchFamily="17" charset="-127"/>
                        <a:ea typeface="궁서체" pitchFamily="17" charset="-127"/>
                        <a:cs typeface="+mn-cs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kumimoji="0" lang="en-US" altLang="ko-KR" sz="1400" b="0" kern="1200" dirty="0" smtClean="0">
                          <a:solidFill>
                            <a:schemeClr val="tx1"/>
                          </a:solidFill>
                          <a:latin typeface="궁서체" pitchFamily="17" charset="-127"/>
                          <a:ea typeface="궁서체" pitchFamily="17" charset="-127"/>
                          <a:cs typeface="+mn-cs"/>
                        </a:rPr>
                        <a:t>(</a:t>
                      </a:r>
                      <a:r>
                        <a:rPr kumimoji="0" lang="ko-KR" altLang="en-US" sz="1400" b="0" kern="1200" dirty="0" smtClean="0">
                          <a:solidFill>
                            <a:schemeClr val="tx1"/>
                          </a:solidFill>
                          <a:latin typeface="궁서체" pitchFamily="17" charset="-127"/>
                          <a:ea typeface="궁서체" pitchFamily="17" charset="-127"/>
                          <a:cs typeface="+mn-cs"/>
                        </a:rPr>
                        <a:t>융합</a:t>
                      </a:r>
                      <a:r>
                        <a:rPr kumimoji="0" lang="en-US" altLang="ko-KR" sz="1400" b="0" kern="1200" dirty="0" smtClean="0">
                          <a:solidFill>
                            <a:schemeClr val="tx1"/>
                          </a:solidFill>
                          <a:latin typeface="궁서체" pitchFamily="17" charset="-127"/>
                          <a:ea typeface="궁서체" pitchFamily="17" charset="-127"/>
                          <a:cs typeface="+mn-cs"/>
                        </a:rPr>
                        <a:t>)</a:t>
                      </a:r>
                      <a:endParaRPr kumimoji="0" lang="ko-KR" altLang="en-US" sz="1400" b="0" kern="1200" dirty="0">
                        <a:solidFill>
                          <a:schemeClr val="tx1"/>
                        </a:solidFill>
                        <a:latin typeface="궁서체" pitchFamily="17" charset="-127"/>
                        <a:ea typeface="궁서체" pitchFamily="17" charset="-127"/>
                        <a:cs typeface="+mn-cs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kumimoji="0" lang="ko-KR" altLang="en-US" sz="1600" b="0" kern="1200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이주문학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b="0" dirty="0" err="1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Muwashshhat</a:t>
                      </a:r>
                      <a:endParaRPr lang="ko-KR" altLang="en-US" sz="1600" b="0" dirty="0">
                        <a:solidFill>
                          <a:schemeClr val="tx1"/>
                        </a:solidFill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anchor="ctr"/>
                </a:tc>
              </a:tr>
              <a:tr h="644572">
                <a:tc>
                  <a:txBody>
                    <a:bodyPr/>
                    <a:lstStyle/>
                    <a:p>
                      <a:pPr algn="ctr" latinLnBrk="1"/>
                      <a:r>
                        <a:rPr kumimoji="0" lang="ko-KR" altLang="en-US" sz="1400" b="1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오스만터키시대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kumimoji="0" lang="en-US" altLang="ko-KR" sz="1400" b="1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궁서체" pitchFamily="17" charset="-127"/>
                          <a:ea typeface="궁서체" pitchFamily="17" charset="-127"/>
                          <a:cs typeface="+mn-cs"/>
                        </a:rPr>
                        <a:t>1258-1798</a:t>
                      </a:r>
                      <a:endParaRPr kumimoji="0" lang="ko-KR" altLang="en-US" sz="1400" b="1" kern="1200" dirty="0" smtClean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궁서체" pitchFamily="17" charset="-127"/>
                        <a:ea typeface="궁서체" pitchFamily="17" charset="-127"/>
                        <a:cs typeface="+mn-cs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kumimoji="0" lang="ko-KR" altLang="en-US" sz="1400" b="1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궁서체" pitchFamily="17" charset="-127"/>
                          <a:ea typeface="궁서체" pitchFamily="17" charset="-127"/>
                          <a:cs typeface="+mn-cs"/>
                        </a:rPr>
                        <a:t>침체</a:t>
                      </a: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kumimoji="0" lang="ko-KR" altLang="en-US" sz="1600" b="1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모방문학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6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맑은 고딕" pitchFamily="50" charset="-127"/>
                          <a:ea typeface="맑은 고딕" pitchFamily="50" charset="-127"/>
                        </a:rPr>
                        <a:t>서한문</a:t>
                      </a:r>
                      <a:r>
                        <a:rPr lang="en-US" altLang="ko-KR" sz="16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맑은 고딕" pitchFamily="50" charset="-127"/>
                          <a:ea typeface="맑은 고딕" pitchFamily="50" charset="-127"/>
                        </a:rPr>
                        <a:t>, </a:t>
                      </a:r>
                      <a:r>
                        <a:rPr lang="ko-KR" altLang="en-US" sz="16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맑은 고딕" pitchFamily="50" charset="-127"/>
                          <a:ea typeface="맑은 고딕" pitchFamily="50" charset="-127"/>
                        </a:rPr>
                        <a:t>백과사전</a:t>
                      </a:r>
                      <a:r>
                        <a:rPr lang="en-US" altLang="ko-KR" sz="16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맑은 고딕" pitchFamily="50" charset="-127"/>
                          <a:ea typeface="맑은 고딕" pitchFamily="50" charset="-127"/>
                        </a:rPr>
                        <a:t>, </a:t>
                      </a:r>
                      <a:r>
                        <a:rPr lang="ko-KR" altLang="en-US" sz="16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맑은 고딕" pitchFamily="50" charset="-127"/>
                          <a:ea typeface="맑은 고딕" pitchFamily="50" charset="-127"/>
                        </a:rPr>
                        <a:t>연대기</a:t>
                      </a:r>
                      <a:endParaRPr lang="ko-KR" altLang="en-US" sz="16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anchor="ctr"/>
                </a:tc>
              </a:tr>
              <a:tr h="726831">
                <a:tc>
                  <a:txBody>
                    <a:bodyPr/>
                    <a:lstStyle/>
                    <a:p>
                      <a:pPr algn="ctr" latinLnBrk="1"/>
                      <a:r>
                        <a:rPr kumimoji="0" lang="ko-KR" altLang="en-US" sz="1400" b="0" kern="1200" dirty="0" err="1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근ㆍ현대아랍</a:t>
                      </a:r>
                      <a:endParaRPr kumimoji="0" lang="ko-KR" altLang="en-US" sz="1400" b="0" kern="1200" dirty="0" smtClean="0">
                        <a:solidFill>
                          <a:schemeClr val="tx1"/>
                        </a:solidFill>
                        <a:latin typeface="맑은 고딕" pitchFamily="50" charset="-127"/>
                        <a:ea typeface="맑은 고딕" pitchFamily="50" charset="-127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400" b="0" kern="1200" dirty="0" smtClean="0">
                          <a:solidFill>
                            <a:schemeClr val="tx1"/>
                          </a:solidFill>
                          <a:latin typeface="궁서체" pitchFamily="17" charset="-127"/>
                          <a:ea typeface="궁서체" pitchFamily="17" charset="-127"/>
                          <a:cs typeface="+mn-cs"/>
                        </a:rPr>
                        <a:t>1798-</a:t>
                      </a:r>
                      <a:r>
                        <a:rPr kumimoji="0" lang="ko-KR" altLang="en-US" sz="1400" b="0" kern="1200" dirty="0" smtClean="0">
                          <a:solidFill>
                            <a:schemeClr val="tx1"/>
                          </a:solidFill>
                          <a:latin typeface="궁서체" pitchFamily="17" charset="-127"/>
                          <a:ea typeface="궁서체" pitchFamily="17" charset="-127"/>
                          <a:cs typeface="+mn-cs"/>
                        </a:rPr>
                        <a:t>현재</a:t>
                      </a:r>
                      <a:endParaRPr lang="ko-KR" altLang="en-US" sz="1400" b="0" dirty="0">
                        <a:latin typeface="궁서체" pitchFamily="17" charset="-127"/>
                        <a:ea typeface="궁서체" pitchFamily="17" charset="-127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400" b="0" dirty="0" smtClean="0">
                          <a:latin typeface="궁서체" pitchFamily="17" charset="-127"/>
                          <a:ea typeface="궁서체" pitchFamily="17" charset="-127"/>
                        </a:rPr>
                        <a:t>부흥</a:t>
                      </a:r>
                      <a:endParaRPr lang="ko-KR" altLang="en-US" sz="1400" b="0" dirty="0">
                        <a:latin typeface="궁서체" pitchFamily="17" charset="-127"/>
                        <a:ea typeface="궁서체" pitchFamily="17" charset="-127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kumimoji="0" lang="ko-KR" altLang="en-US" sz="1600" b="0" kern="1200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현대문학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600" b="0" dirty="0" smtClean="0">
                          <a:latin typeface="맑은 고딕" pitchFamily="50" charset="-127"/>
                          <a:ea typeface="맑은 고딕" pitchFamily="50" charset="-127"/>
                        </a:rPr>
                        <a:t>소설</a:t>
                      </a:r>
                      <a:r>
                        <a:rPr lang="en-US" altLang="ko-KR" sz="1600" b="0" dirty="0" smtClean="0">
                          <a:latin typeface="맑은 고딕" pitchFamily="50" charset="-127"/>
                          <a:ea typeface="맑은 고딕" pitchFamily="50" charset="-127"/>
                        </a:rPr>
                        <a:t>,</a:t>
                      </a:r>
                      <a:r>
                        <a:rPr lang="en-US" altLang="ko-KR" sz="1600" b="0" baseline="0" dirty="0" smtClean="0">
                          <a:latin typeface="맑은 고딕" pitchFamily="50" charset="-127"/>
                          <a:ea typeface="맑은 고딕" pitchFamily="50" charset="-127"/>
                        </a:rPr>
                        <a:t> </a:t>
                      </a:r>
                      <a:r>
                        <a:rPr lang="ko-KR" altLang="en-US" sz="1600" b="0" baseline="0" dirty="0" smtClean="0">
                          <a:latin typeface="맑은 고딕" pitchFamily="50" charset="-127"/>
                          <a:ea typeface="맑은 고딕" pitchFamily="50" charset="-127"/>
                        </a:rPr>
                        <a:t>희곡</a:t>
                      </a:r>
                      <a:endParaRPr lang="ko-KR" altLang="en-US" sz="1600" b="0" dirty="0"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10" name="직사각형 9"/>
          <p:cNvSpPr/>
          <p:nvPr/>
        </p:nvSpPr>
        <p:spPr>
          <a:xfrm>
            <a:off x="500034" y="4700655"/>
            <a:ext cx="8072494" cy="642942"/>
          </a:xfrm>
          <a:prstGeom prst="rect">
            <a:avLst/>
          </a:prstGeom>
          <a:noFill/>
          <a:ln w="38100">
            <a:solidFill>
              <a:srgbClr val="00B0F0"/>
            </a:solidFill>
            <a:prstDash val="dash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81673955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 txBox="1">
            <a:spLocks/>
          </p:cNvSpPr>
          <p:nvPr/>
        </p:nvSpPr>
        <p:spPr>
          <a:xfrm>
            <a:off x="395536" y="404664"/>
            <a:ext cx="8307456" cy="1008112"/>
          </a:xfrm>
          <a:prstGeom prst="rect">
            <a:avLst/>
          </a:prstGeom>
          <a:solidFill>
            <a:schemeClr val="tx1"/>
          </a:solidFill>
        </p:spPr>
        <p:txBody>
          <a:bodyPr>
            <a:normAutofit/>
          </a:bodyPr>
          <a:lstStyle/>
          <a:p>
            <a:pPr marL="265176" lvl="0" indent="-265176">
              <a:lnSpc>
                <a:spcPct val="150000"/>
              </a:lnSpc>
              <a:spcBef>
                <a:spcPts val="250"/>
              </a:spcBef>
              <a:buClr>
                <a:schemeClr val="accent1"/>
              </a:buClr>
              <a:buSzPct val="80000"/>
              <a:buFont typeface="Wingdings 2"/>
              <a:buChar char=""/>
            </a:pPr>
            <a:r>
              <a:rPr lang="ko-KR" altLang="en-US" sz="3200" b="1" noProof="0" dirty="0" smtClean="0">
                <a:solidFill>
                  <a:schemeClr val="bg1"/>
                </a:solidFill>
                <a:latin typeface="맑은 고딕"/>
                <a:ea typeface="맑은 고딕"/>
              </a:rPr>
              <a:t>아랍문학 시대별 특징</a:t>
            </a:r>
            <a:endParaRPr kumimoji="0" lang="en-US" altLang="ko-KR" sz="3200" b="1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맑은 고딕"/>
              <a:ea typeface="맑은 고딕"/>
              <a:cs typeface="+mn-cs"/>
            </a:endParaRP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ko-KR" smtClean="0"/>
              <a:t>2013-10-12</a:t>
            </a:r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C26F00-7078-4601-8016-0E43D5AE7F21}" type="slidenum">
              <a:rPr lang="ko-KR" altLang="en-US" smtClean="0"/>
              <a:pPr/>
              <a:t>29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ko-KR" altLang="en-US" smtClean="0"/>
              <a:t>동서비교문학회</a:t>
            </a:r>
            <a:r>
              <a:rPr lang="en-US" altLang="ko-KR" smtClean="0"/>
              <a:t>/</a:t>
            </a:r>
            <a:r>
              <a:rPr lang="ko-KR" altLang="en-US" smtClean="0"/>
              <a:t>세계문학콜로키움</a:t>
            </a:r>
            <a:endParaRPr lang="ko-KR" altLang="en-US"/>
          </a:p>
        </p:txBody>
      </p:sp>
      <p:graphicFrame>
        <p:nvGraphicFramePr>
          <p:cNvPr id="7" name="표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11815826"/>
              </p:ext>
            </p:extLst>
          </p:nvPr>
        </p:nvGraphicFramePr>
        <p:xfrm>
          <a:off x="465540" y="1458331"/>
          <a:ext cx="8143932" cy="4594263"/>
        </p:xfrm>
        <a:graphic>
          <a:graphicData uri="http://schemas.openxmlformats.org/drawingml/2006/table">
            <a:tbl>
              <a:tblPr firstRow="1" bandRow="1">
                <a:tableStyleId>{68D230F3-CF80-4859-8CE7-A43EE81993B5}</a:tableStyleId>
              </a:tblPr>
              <a:tblGrid>
                <a:gridCol w="1514172"/>
                <a:gridCol w="776333"/>
                <a:gridCol w="807843"/>
                <a:gridCol w="2088232"/>
                <a:gridCol w="2957352"/>
              </a:tblGrid>
              <a:tr h="644572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b="0" dirty="0" err="1" smtClean="0"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자힐리야시대</a:t>
                      </a:r>
                      <a:endParaRPr lang="ko-KR" altLang="en-US" sz="1400" b="0" dirty="0"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1400" b="0" dirty="0" smtClean="0">
                          <a:effectLst/>
                          <a:latin typeface="궁서체" pitchFamily="17" charset="-127"/>
                          <a:ea typeface="궁서체" pitchFamily="17" charset="-127"/>
                        </a:rPr>
                        <a:t>450-622</a:t>
                      </a:r>
                      <a:endParaRPr lang="ko-KR" altLang="en-US" sz="1400" b="0" dirty="0">
                        <a:effectLst/>
                        <a:latin typeface="궁서체" pitchFamily="17" charset="-127"/>
                        <a:ea typeface="궁서체" pitchFamily="17" charset="-127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1400" b="0" dirty="0" smtClean="0">
                          <a:effectLst/>
                          <a:latin typeface="궁서체" pitchFamily="17" charset="-127"/>
                          <a:ea typeface="궁서체" pitchFamily="17" charset="-127"/>
                        </a:rPr>
                        <a:t>확립</a:t>
                      </a:r>
                      <a:endParaRPr lang="ko-KR" altLang="en-US" sz="1400" b="0" dirty="0">
                        <a:effectLst/>
                        <a:latin typeface="궁서체" pitchFamily="17" charset="-127"/>
                        <a:ea typeface="궁서체" pitchFamily="17" charset="-127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600" b="0" dirty="0" smtClean="0"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구비문학</a:t>
                      </a:r>
                      <a:endParaRPr lang="ko-KR" altLang="en-US" sz="1600" b="0" dirty="0"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b="0" dirty="0" err="1" smtClean="0"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qasidah</a:t>
                      </a:r>
                      <a:r>
                        <a:rPr lang="en-US" altLang="ko-KR" sz="1600" b="0" dirty="0" smtClean="0"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, </a:t>
                      </a:r>
                      <a:r>
                        <a:rPr lang="en-US" altLang="ko-KR" sz="1600" b="0" dirty="0" err="1" smtClean="0"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saju</a:t>
                      </a:r>
                      <a:r>
                        <a:rPr lang="en-US" altLang="ko-KR" sz="1600" b="0" dirty="0" smtClean="0"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’, </a:t>
                      </a:r>
                      <a:r>
                        <a:rPr lang="en-US" altLang="ko-KR" sz="1600" b="0" dirty="0" err="1" smtClean="0"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rajaz</a:t>
                      </a:r>
                      <a:r>
                        <a:rPr lang="en-US" altLang="ko-KR" sz="1600" b="0" dirty="0" smtClean="0"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 </a:t>
                      </a:r>
                      <a:endParaRPr lang="ko-KR" altLang="en-US" sz="1600" b="0" dirty="0"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anchor="ctr"/>
                </a:tc>
              </a:tr>
              <a:tr h="644572">
                <a:tc>
                  <a:txBody>
                    <a:bodyPr/>
                    <a:lstStyle/>
                    <a:p>
                      <a:pPr algn="ctr" latinLnBrk="1"/>
                      <a:r>
                        <a:rPr kumimoji="0" lang="ko-KR" altLang="en-US" sz="1400" b="0" kern="1200" dirty="0" smtClean="0"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이슬람시대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kumimoji="0" lang="en-US" altLang="ko-KR" sz="1400" b="0" u="none" kern="1200" dirty="0" smtClean="0">
                          <a:solidFill>
                            <a:schemeClr val="tx1"/>
                          </a:solidFill>
                          <a:effectLst/>
                          <a:latin typeface="궁서체" pitchFamily="17" charset="-127"/>
                          <a:ea typeface="궁서체" pitchFamily="17" charset="-127"/>
                          <a:cs typeface="+mn-cs"/>
                        </a:rPr>
                        <a:t>622</a:t>
                      </a:r>
                      <a:r>
                        <a:rPr kumimoji="0" lang="en-US" altLang="ko-KR" sz="1400" b="0" kern="1200" dirty="0" smtClean="0">
                          <a:solidFill>
                            <a:schemeClr val="tx1"/>
                          </a:solidFill>
                          <a:effectLst/>
                          <a:latin typeface="궁서체" pitchFamily="17" charset="-127"/>
                          <a:ea typeface="궁서체" pitchFamily="17" charset="-127"/>
                          <a:cs typeface="+mn-cs"/>
                        </a:rPr>
                        <a:t>-661</a:t>
                      </a:r>
                      <a:endParaRPr kumimoji="0" lang="ko-KR" altLang="en-US" sz="1400" b="0" kern="1200" dirty="0" smtClean="0">
                        <a:solidFill>
                          <a:schemeClr val="tx1"/>
                        </a:solidFill>
                        <a:effectLst/>
                        <a:latin typeface="궁서체" pitchFamily="17" charset="-127"/>
                        <a:ea typeface="궁서체" pitchFamily="17" charset="-127"/>
                        <a:cs typeface="+mn-cs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kumimoji="0" lang="ko-KR" altLang="en-US" sz="1400" b="0" kern="1200" dirty="0" smtClean="0">
                          <a:solidFill>
                            <a:schemeClr val="tx1"/>
                          </a:solidFill>
                          <a:effectLst/>
                          <a:latin typeface="궁서체" pitchFamily="17" charset="-127"/>
                          <a:ea typeface="궁서체" pitchFamily="17" charset="-127"/>
                          <a:cs typeface="+mn-cs"/>
                        </a:rPr>
                        <a:t>성장</a:t>
                      </a: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kumimoji="0" lang="ko-KR" altLang="en-US" sz="1600" b="0" kern="1200" dirty="0" smtClean="0"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기록문학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600" b="0" kern="1200" dirty="0" smtClean="0"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Quran,</a:t>
                      </a:r>
                      <a:r>
                        <a:rPr kumimoji="0" lang="en-US" altLang="ko-KR" sz="1600" b="0" kern="1200" baseline="0" dirty="0" smtClean="0"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 Hadith, </a:t>
                      </a:r>
                    </a:p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ko-KR" altLang="en-US" sz="1600" b="0" kern="1200" baseline="0" dirty="0" smtClean="0"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연설문</a:t>
                      </a:r>
                      <a:r>
                        <a:rPr kumimoji="0" lang="en-US" altLang="ko-KR" sz="1600" b="0" kern="1200" baseline="0" dirty="0" smtClean="0"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, </a:t>
                      </a:r>
                      <a:r>
                        <a:rPr kumimoji="0" lang="ko-KR" altLang="en-US" sz="1600" b="0" kern="1200" baseline="0" dirty="0" smtClean="0"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서간문</a:t>
                      </a:r>
                      <a:endParaRPr lang="ko-KR" altLang="en-US" sz="1600" b="0" u="none" dirty="0"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anchor="ctr"/>
                </a:tc>
              </a:tr>
              <a:tr h="644572">
                <a:tc>
                  <a:txBody>
                    <a:bodyPr/>
                    <a:lstStyle/>
                    <a:p>
                      <a:pPr algn="ctr" latinLnBrk="1"/>
                      <a:r>
                        <a:rPr kumimoji="0" lang="ko-KR" altLang="en-US" sz="1400" b="0" kern="1200" dirty="0" err="1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우마이야시대</a:t>
                      </a:r>
                      <a:endParaRPr kumimoji="0" lang="ko-KR" altLang="en-US" sz="1400" b="0" kern="1200" dirty="0" smtClean="0">
                        <a:solidFill>
                          <a:schemeClr val="tx1"/>
                        </a:solidFill>
                        <a:latin typeface="맑은 고딕" pitchFamily="50" charset="-127"/>
                        <a:ea typeface="맑은 고딕" pitchFamily="50" charset="-127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kumimoji="0" lang="en-US" altLang="ko-KR" sz="1400" b="0" kern="1200" dirty="0" smtClean="0">
                          <a:solidFill>
                            <a:schemeClr val="tx1"/>
                          </a:solidFill>
                          <a:latin typeface="궁서체" pitchFamily="17" charset="-127"/>
                          <a:ea typeface="궁서체" pitchFamily="17" charset="-127"/>
                          <a:cs typeface="+mn-cs"/>
                        </a:rPr>
                        <a:t>661-750</a:t>
                      </a:r>
                      <a:endParaRPr kumimoji="0" lang="ko-KR" altLang="en-US" sz="1400" b="0" kern="1200" dirty="0">
                        <a:solidFill>
                          <a:schemeClr val="tx1"/>
                        </a:solidFill>
                        <a:latin typeface="궁서체" pitchFamily="17" charset="-127"/>
                        <a:ea typeface="궁서체" pitchFamily="17" charset="-127"/>
                        <a:cs typeface="+mn-cs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kumimoji="0" lang="ko-KR" altLang="en-US" sz="1400" b="0" kern="1200" dirty="0" smtClean="0">
                          <a:solidFill>
                            <a:schemeClr val="tx1"/>
                          </a:solidFill>
                          <a:latin typeface="궁서체" pitchFamily="17" charset="-127"/>
                          <a:ea typeface="궁서체" pitchFamily="17" charset="-127"/>
                          <a:cs typeface="+mn-cs"/>
                        </a:rPr>
                        <a:t>확장</a:t>
                      </a:r>
                      <a:endParaRPr kumimoji="0" lang="ko-KR" altLang="en-US" sz="1400" b="0" kern="1200" dirty="0">
                        <a:solidFill>
                          <a:schemeClr val="tx1"/>
                        </a:solidFill>
                        <a:latin typeface="궁서체" pitchFamily="17" charset="-127"/>
                        <a:ea typeface="궁서체" pitchFamily="17" charset="-127"/>
                        <a:cs typeface="+mn-cs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600" b="0" dirty="0" smtClean="0">
                          <a:latin typeface="맑은 고딕" pitchFamily="50" charset="-127"/>
                          <a:ea typeface="맑은 고딕" pitchFamily="50" charset="-127"/>
                        </a:rPr>
                        <a:t>도시문학</a:t>
                      </a:r>
                      <a:endParaRPr lang="ko-KR" altLang="en-US" sz="1600" b="0" dirty="0"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600" b="0" dirty="0" err="1" smtClean="0">
                          <a:latin typeface="맑은 고딕" pitchFamily="50" charset="-127"/>
                          <a:ea typeface="맑은 고딕" pitchFamily="50" charset="-127"/>
                        </a:rPr>
                        <a:t>정치시</a:t>
                      </a:r>
                      <a:r>
                        <a:rPr lang="en-US" altLang="ko-KR" sz="1600" b="0" dirty="0" smtClean="0">
                          <a:latin typeface="맑은 고딕" pitchFamily="50" charset="-127"/>
                          <a:ea typeface="맑은 고딕" pitchFamily="50" charset="-127"/>
                        </a:rPr>
                        <a:t>,</a:t>
                      </a:r>
                      <a:r>
                        <a:rPr lang="en-US" altLang="ko-KR" sz="1600" b="0" baseline="0" dirty="0" smtClean="0">
                          <a:latin typeface="맑은 고딕" pitchFamily="50" charset="-127"/>
                          <a:ea typeface="맑은 고딕" pitchFamily="50" charset="-127"/>
                        </a:rPr>
                        <a:t> </a:t>
                      </a:r>
                      <a:r>
                        <a:rPr lang="ko-KR" altLang="en-US" sz="1600" b="0" baseline="0" dirty="0" err="1" smtClean="0">
                          <a:latin typeface="맑은 고딕" pitchFamily="50" charset="-127"/>
                          <a:ea typeface="맑은 고딕" pitchFamily="50" charset="-127"/>
                        </a:rPr>
                        <a:t>찬양시</a:t>
                      </a:r>
                      <a:r>
                        <a:rPr lang="en-US" altLang="ko-KR" sz="1600" b="0" baseline="0" dirty="0" smtClean="0">
                          <a:latin typeface="맑은 고딕" pitchFamily="50" charset="-127"/>
                          <a:ea typeface="맑은 고딕" pitchFamily="50" charset="-127"/>
                        </a:rPr>
                        <a:t>, </a:t>
                      </a:r>
                      <a:r>
                        <a:rPr lang="ko-KR" altLang="en-US" sz="1600" b="0" baseline="0" dirty="0" err="1" smtClean="0">
                          <a:latin typeface="맑은 고딕" pitchFamily="50" charset="-127"/>
                          <a:ea typeface="맑은 고딕" pitchFamily="50" charset="-127"/>
                        </a:rPr>
                        <a:t>비방시</a:t>
                      </a:r>
                      <a:endParaRPr lang="ko-KR" altLang="en-US" sz="1600" b="0" dirty="0"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anchor="ctr"/>
                </a:tc>
              </a:tr>
              <a:tr h="644572">
                <a:tc>
                  <a:txBody>
                    <a:bodyPr/>
                    <a:lstStyle/>
                    <a:p>
                      <a:pPr algn="ctr" latinLnBrk="1"/>
                      <a:r>
                        <a:rPr kumimoji="0" lang="ko-KR" altLang="en-US" sz="1400" b="0" kern="1200" dirty="0" err="1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압바시야시대</a:t>
                      </a:r>
                      <a:endParaRPr kumimoji="0" lang="ko-KR" altLang="en-US" sz="1400" b="0" kern="1200" dirty="0" smtClean="0">
                        <a:solidFill>
                          <a:schemeClr val="tx1"/>
                        </a:solidFill>
                        <a:latin typeface="맑은 고딕" pitchFamily="50" charset="-127"/>
                        <a:ea typeface="맑은 고딕" pitchFamily="50" charset="-127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kumimoji="0" lang="en-US" altLang="ko-KR" sz="1400" b="0" kern="1200" dirty="0" smtClean="0">
                          <a:solidFill>
                            <a:schemeClr val="tx1"/>
                          </a:solidFill>
                          <a:latin typeface="궁서체" pitchFamily="17" charset="-127"/>
                          <a:ea typeface="궁서체" pitchFamily="17" charset="-127"/>
                          <a:cs typeface="+mn-cs"/>
                        </a:rPr>
                        <a:t>750-1258</a:t>
                      </a:r>
                      <a:endParaRPr kumimoji="0" lang="ko-KR" altLang="en-US" sz="1400" b="0" kern="1200" dirty="0" smtClean="0">
                        <a:solidFill>
                          <a:schemeClr val="tx1"/>
                        </a:solidFill>
                        <a:latin typeface="궁서체" pitchFamily="17" charset="-127"/>
                        <a:ea typeface="궁서체" pitchFamily="17" charset="-127"/>
                        <a:cs typeface="+mn-cs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kumimoji="0" lang="ko-KR" altLang="en-US" sz="1400" b="0" kern="1200" dirty="0" smtClean="0">
                          <a:solidFill>
                            <a:schemeClr val="tx1"/>
                          </a:solidFill>
                          <a:latin typeface="궁서체" pitchFamily="17" charset="-127"/>
                          <a:ea typeface="궁서체" pitchFamily="17" charset="-127"/>
                          <a:cs typeface="+mn-cs"/>
                        </a:rPr>
                        <a:t>절정</a:t>
                      </a: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kumimoji="0" lang="ko-KR" altLang="en-US" sz="1600" b="0" kern="1200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제국문학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600" b="0" dirty="0" smtClean="0">
                          <a:latin typeface="맑은 고딕" pitchFamily="50" charset="-127"/>
                          <a:ea typeface="맑은 고딕" pitchFamily="50" charset="-127"/>
                        </a:rPr>
                        <a:t>천일야화</a:t>
                      </a:r>
                      <a:r>
                        <a:rPr lang="en-US" altLang="ko-KR" sz="1600" b="0" dirty="0" smtClean="0">
                          <a:latin typeface="맑은 고딕" pitchFamily="50" charset="-127"/>
                          <a:ea typeface="맑은 고딕" pitchFamily="50" charset="-127"/>
                        </a:rPr>
                        <a:t>, </a:t>
                      </a:r>
                      <a:r>
                        <a:rPr lang="ko-KR" altLang="en-US" sz="1600" b="0" dirty="0" err="1" smtClean="0">
                          <a:latin typeface="맑은 고딕" pitchFamily="50" charset="-127"/>
                          <a:ea typeface="맑은 고딕" pitchFamily="50" charset="-127"/>
                        </a:rPr>
                        <a:t>칼릴라와</a:t>
                      </a:r>
                      <a:r>
                        <a:rPr lang="ko-KR" altLang="en-US" sz="1600" b="0" dirty="0" smtClean="0">
                          <a:latin typeface="맑은 고딕" pitchFamily="50" charset="-127"/>
                          <a:ea typeface="맑은 고딕" pitchFamily="50" charset="-127"/>
                        </a:rPr>
                        <a:t> </a:t>
                      </a:r>
                      <a:r>
                        <a:rPr lang="ko-KR" altLang="en-US" sz="1600" b="0" dirty="0" err="1" smtClean="0">
                          <a:latin typeface="맑은 고딕" pitchFamily="50" charset="-127"/>
                          <a:ea typeface="맑은 고딕" pitchFamily="50" charset="-127"/>
                        </a:rPr>
                        <a:t>딤나</a:t>
                      </a:r>
                      <a:endParaRPr lang="ko-KR" altLang="en-US" sz="1600" b="0" dirty="0"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anchor="ctr"/>
                </a:tc>
              </a:tr>
              <a:tr h="644572">
                <a:tc>
                  <a:txBody>
                    <a:bodyPr/>
                    <a:lstStyle/>
                    <a:p>
                      <a:pPr algn="ctr" latinLnBrk="1"/>
                      <a:r>
                        <a:rPr kumimoji="0" lang="ko-KR" altLang="en-US" sz="1400" b="0" kern="1200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후기</a:t>
                      </a:r>
                      <a:endParaRPr kumimoji="0" lang="en-US" altLang="ko-KR" sz="1400" b="0" kern="1200" dirty="0" smtClean="0">
                        <a:solidFill>
                          <a:schemeClr val="tx1"/>
                        </a:solidFill>
                        <a:latin typeface="맑은 고딕" pitchFamily="50" charset="-127"/>
                        <a:ea typeface="맑은 고딕" pitchFamily="50" charset="-127"/>
                        <a:cs typeface="+mn-cs"/>
                      </a:endParaRPr>
                    </a:p>
                    <a:p>
                      <a:pPr algn="ctr" latinLnBrk="1"/>
                      <a:r>
                        <a:rPr kumimoji="0" lang="ko-KR" altLang="en-US" sz="1400" b="0" kern="1200" dirty="0" err="1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우마이야시대</a:t>
                      </a:r>
                      <a:endParaRPr kumimoji="0" lang="ko-KR" altLang="en-US" sz="1400" b="0" kern="1200" dirty="0" smtClean="0">
                        <a:solidFill>
                          <a:schemeClr val="tx1"/>
                        </a:solidFill>
                        <a:latin typeface="맑은 고딕" pitchFamily="50" charset="-127"/>
                        <a:ea typeface="맑은 고딕" pitchFamily="50" charset="-127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kumimoji="0" lang="en-US" altLang="ko-KR" sz="1400" b="0" kern="1200" dirty="0" smtClean="0">
                          <a:solidFill>
                            <a:schemeClr val="tx1"/>
                          </a:solidFill>
                          <a:latin typeface="궁서체" pitchFamily="17" charset="-127"/>
                          <a:ea typeface="궁서체" pitchFamily="17" charset="-127"/>
                          <a:cs typeface="+mn-cs"/>
                        </a:rPr>
                        <a:t>756-1492</a:t>
                      </a:r>
                      <a:endParaRPr kumimoji="0" lang="ko-KR" altLang="en-US" sz="1400" b="0" kern="1200" dirty="0">
                        <a:solidFill>
                          <a:schemeClr val="tx1"/>
                        </a:solidFill>
                        <a:latin typeface="궁서체" pitchFamily="17" charset="-127"/>
                        <a:ea typeface="궁서체" pitchFamily="17" charset="-127"/>
                        <a:cs typeface="+mn-cs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kumimoji="0" lang="en-US" altLang="ko-KR" sz="1400" b="0" kern="1200" dirty="0" smtClean="0">
                          <a:solidFill>
                            <a:schemeClr val="tx1"/>
                          </a:solidFill>
                          <a:latin typeface="궁서체" pitchFamily="17" charset="-127"/>
                          <a:ea typeface="궁서체" pitchFamily="17" charset="-127"/>
                          <a:cs typeface="+mn-cs"/>
                        </a:rPr>
                        <a:t>(</a:t>
                      </a:r>
                      <a:r>
                        <a:rPr kumimoji="0" lang="ko-KR" altLang="en-US" sz="1400" b="0" kern="1200" dirty="0" smtClean="0">
                          <a:solidFill>
                            <a:schemeClr val="tx1"/>
                          </a:solidFill>
                          <a:latin typeface="궁서체" pitchFamily="17" charset="-127"/>
                          <a:ea typeface="궁서체" pitchFamily="17" charset="-127"/>
                          <a:cs typeface="+mn-cs"/>
                        </a:rPr>
                        <a:t>융합</a:t>
                      </a:r>
                      <a:r>
                        <a:rPr kumimoji="0" lang="en-US" altLang="ko-KR" sz="1400" b="0" kern="1200" dirty="0" smtClean="0">
                          <a:solidFill>
                            <a:schemeClr val="tx1"/>
                          </a:solidFill>
                          <a:latin typeface="궁서체" pitchFamily="17" charset="-127"/>
                          <a:ea typeface="궁서체" pitchFamily="17" charset="-127"/>
                          <a:cs typeface="+mn-cs"/>
                        </a:rPr>
                        <a:t>)</a:t>
                      </a:r>
                      <a:endParaRPr kumimoji="0" lang="ko-KR" altLang="en-US" sz="1400" b="0" kern="1200" dirty="0">
                        <a:solidFill>
                          <a:schemeClr val="tx1"/>
                        </a:solidFill>
                        <a:latin typeface="궁서체" pitchFamily="17" charset="-127"/>
                        <a:ea typeface="궁서체" pitchFamily="17" charset="-127"/>
                        <a:cs typeface="+mn-cs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kumimoji="0" lang="ko-KR" altLang="en-US" sz="1600" b="0" kern="1200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이주문학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b="0" dirty="0" err="1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Muwashshhat</a:t>
                      </a:r>
                      <a:endParaRPr lang="ko-KR" altLang="en-US" sz="1600" b="0" dirty="0">
                        <a:solidFill>
                          <a:schemeClr val="tx1"/>
                        </a:solidFill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anchor="ctr"/>
                </a:tc>
              </a:tr>
              <a:tr h="644572">
                <a:tc>
                  <a:txBody>
                    <a:bodyPr/>
                    <a:lstStyle/>
                    <a:p>
                      <a:pPr algn="ctr" latinLnBrk="1"/>
                      <a:r>
                        <a:rPr kumimoji="0" lang="ko-KR" altLang="en-US" sz="1400" b="0" kern="1200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오스만터키시대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kumimoji="0" lang="en-US" altLang="ko-KR" sz="1400" b="0" kern="1200" dirty="0" smtClean="0">
                          <a:solidFill>
                            <a:schemeClr val="tx1"/>
                          </a:solidFill>
                          <a:latin typeface="궁서체" pitchFamily="17" charset="-127"/>
                          <a:ea typeface="궁서체" pitchFamily="17" charset="-127"/>
                          <a:cs typeface="+mn-cs"/>
                        </a:rPr>
                        <a:t>1258-1798</a:t>
                      </a:r>
                      <a:endParaRPr kumimoji="0" lang="ko-KR" altLang="en-US" sz="1400" b="0" kern="1200" dirty="0" smtClean="0">
                        <a:solidFill>
                          <a:schemeClr val="tx1"/>
                        </a:solidFill>
                        <a:latin typeface="궁서체" pitchFamily="17" charset="-127"/>
                        <a:ea typeface="궁서체" pitchFamily="17" charset="-127"/>
                        <a:cs typeface="+mn-cs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kumimoji="0" lang="ko-KR" altLang="en-US" sz="1400" b="0" kern="1200" dirty="0" smtClean="0">
                          <a:solidFill>
                            <a:schemeClr val="tx1"/>
                          </a:solidFill>
                          <a:latin typeface="궁서체" pitchFamily="17" charset="-127"/>
                          <a:ea typeface="궁서체" pitchFamily="17" charset="-127"/>
                          <a:cs typeface="+mn-cs"/>
                        </a:rPr>
                        <a:t>침체</a:t>
                      </a: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kumimoji="0" lang="ko-KR" altLang="en-US" sz="1600" b="0" kern="1200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모방문학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600" b="0" dirty="0" smtClean="0">
                          <a:latin typeface="맑은 고딕" pitchFamily="50" charset="-127"/>
                          <a:ea typeface="맑은 고딕" pitchFamily="50" charset="-127"/>
                        </a:rPr>
                        <a:t>서한문</a:t>
                      </a:r>
                      <a:r>
                        <a:rPr lang="en-US" altLang="ko-KR" sz="1600" b="0" dirty="0" smtClean="0">
                          <a:latin typeface="맑은 고딕" pitchFamily="50" charset="-127"/>
                          <a:ea typeface="맑은 고딕" pitchFamily="50" charset="-127"/>
                        </a:rPr>
                        <a:t>, </a:t>
                      </a:r>
                      <a:r>
                        <a:rPr lang="ko-KR" altLang="en-US" sz="1600" b="0" dirty="0" smtClean="0">
                          <a:latin typeface="맑은 고딕" pitchFamily="50" charset="-127"/>
                          <a:ea typeface="맑은 고딕" pitchFamily="50" charset="-127"/>
                        </a:rPr>
                        <a:t>백과사전</a:t>
                      </a:r>
                      <a:r>
                        <a:rPr lang="en-US" altLang="ko-KR" sz="1600" b="0" dirty="0" smtClean="0">
                          <a:latin typeface="맑은 고딕" pitchFamily="50" charset="-127"/>
                          <a:ea typeface="맑은 고딕" pitchFamily="50" charset="-127"/>
                        </a:rPr>
                        <a:t>, </a:t>
                      </a:r>
                      <a:r>
                        <a:rPr lang="ko-KR" altLang="en-US" sz="1600" b="0" dirty="0" smtClean="0">
                          <a:latin typeface="맑은 고딕" pitchFamily="50" charset="-127"/>
                          <a:ea typeface="맑은 고딕" pitchFamily="50" charset="-127"/>
                        </a:rPr>
                        <a:t>연대기</a:t>
                      </a:r>
                      <a:endParaRPr lang="ko-KR" altLang="en-US" sz="1600" b="0" dirty="0"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anchor="ctr"/>
                </a:tc>
              </a:tr>
              <a:tr h="726831">
                <a:tc>
                  <a:txBody>
                    <a:bodyPr/>
                    <a:lstStyle/>
                    <a:p>
                      <a:pPr algn="ctr" latinLnBrk="1"/>
                      <a:r>
                        <a:rPr kumimoji="0" lang="ko-KR" altLang="en-US" sz="1400" b="1" kern="1200" dirty="0" err="1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근ㆍ현대아랍</a:t>
                      </a:r>
                      <a:endParaRPr kumimoji="0" lang="ko-KR" altLang="en-US" sz="1400" b="1" kern="1200" dirty="0" smtClean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맑은 고딕" pitchFamily="50" charset="-127"/>
                        <a:ea typeface="맑은 고딕" pitchFamily="50" charset="-127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400" b="1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궁서체" pitchFamily="17" charset="-127"/>
                          <a:ea typeface="궁서체" pitchFamily="17" charset="-127"/>
                          <a:cs typeface="+mn-cs"/>
                        </a:rPr>
                        <a:t>1798-</a:t>
                      </a:r>
                      <a:r>
                        <a:rPr kumimoji="0" lang="ko-KR" altLang="en-US" sz="1400" b="1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궁서체" pitchFamily="17" charset="-127"/>
                          <a:ea typeface="궁서체" pitchFamily="17" charset="-127"/>
                          <a:cs typeface="+mn-cs"/>
                        </a:rPr>
                        <a:t>현재</a:t>
                      </a:r>
                      <a:endParaRPr lang="ko-KR" altLang="en-US" sz="14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궁서체" pitchFamily="17" charset="-127"/>
                        <a:ea typeface="궁서체" pitchFamily="17" charset="-127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4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궁서체" pitchFamily="17" charset="-127"/>
                          <a:ea typeface="궁서체" pitchFamily="17" charset="-127"/>
                        </a:rPr>
                        <a:t>부흥</a:t>
                      </a:r>
                      <a:endParaRPr lang="ko-KR" altLang="en-US" sz="14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궁서체" pitchFamily="17" charset="-127"/>
                        <a:ea typeface="궁서체" pitchFamily="17" charset="-127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kumimoji="0" lang="ko-KR" altLang="en-US" sz="1600" b="1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현대문학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6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맑은 고딕" pitchFamily="50" charset="-127"/>
                          <a:ea typeface="맑은 고딕" pitchFamily="50" charset="-127"/>
                        </a:rPr>
                        <a:t>소설</a:t>
                      </a:r>
                      <a:r>
                        <a:rPr lang="en-US" altLang="ko-KR" sz="16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맑은 고딕" pitchFamily="50" charset="-127"/>
                          <a:ea typeface="맑은 고딕" pitchFamily="50" charset="-127"/>
                        </a:rPr>
                        <a:t>,</a:t>
                      </a:r>
                      <a:r>
                        <a:rPr lang="en-US" altLang="ko-KR" sz="1600" b="1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맑은 고딕" pitchFamily="50" charset="-127"/>
                          <a:ea typeface="맑은 고딕" pitchFamily="50" charset="-127"/>
                        </a:rPr>
                        <a:t> </a:t>
                      </a:r>
                      <a:r>
                        <a:rPr lang="ko-KR" altLang="en-US" sz="1600" b="1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맑은 고딕" pitchFamily="50" charset="-127"/>
                          <a:ea typeface="맑은 고딕" pitchFamily="50" charset="-127"/>
                        </a:rPr>
                        <a:t>희곡</a:t>
                      </a:r>
                      <a:endParaRPr lang="ko-KR" altLang="en-US" sz="16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10" name="직사각형 9"/>
          <p:cNvSpPr/>
          <p:nvPr/>
        </p:nvSpPr>
        <p:spPr>
          <a:xfrm>
            <a:off x="500034" y="5368866"/>
            <a:ext cx="8072494" cy="642942"/>
          </a:xfrm>
          <a:prstGeom prst="rect">
            <a:avLst/>
          </a:prstGeom>
          <a:noFill/>
          <a:ln w="38100">
            <a:solidFill>
              <a:srgbClr val="00B0F0"/>
            </a:solidFill>
            <a:prstDash val="dash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81673955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ko-KR" sz="3200" b="1" dirty="0" smtClean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울릉도B" panose="02030600000101010101" pitchFamily="18" charset="-127"/>
                <a:ea typeface="HY울릉도B" panose="02030600000101010101" pitchFamily="18" charset="-127"/>
              </a:rPr>
              <a:t>1. </a:t>
            </a:r>
            <a:r>
              <a:rPr lang="ko-KR" altLang="en-US" sz="3200" b="1" dirty="0" smtClean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울릉도B" panose="02030600000101010101" pitchFamily="18" charset="-127"/>
                <a:ea typeface="HY울릉도B" panose="02030600000101010101" pitchFamily="18" charset="-127"/>
              </a:rPr>
              <a:t>국내아랍문학현</a:t>
            </a:r>
            <a:r>
              <a:rPr lang="ko-KR" altLang="en-US" sz="3200" b="1" dirty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울릉도B" panose="02030600000101010101" pitchFamily="18" charset="-127"/>
                <a:ea typeface="HY울릉도B" panose="02030600000101010101" pitchFamily="18" charset="-127"/>
              </a:rPr>
              <a:t>황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ko-KR" smtClean="0"/>
              <a:t>2013-10-12</a:t>
            </a:r>
            <a:endParaRPr lang="ko-KR" altLang="en-US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C26F00-7078-4601-8016-0E43D5AE7F21}" type="slidenum">
              <a:rPr lang="ko-KR" altLang="en-US" smtClean="0"/>
              <a:pPr/>
              <a:t>3</a:t>
            </a:fld>
            <a:endParaRPr lang="ko-KR" altLang="en-US"/>
          </a:p>
        </p:txBody>
      </p:sp>
      <p:sp>
        <p:nvSpPr>
          <p:cNvPr id="7" name="바닥글 개체 틀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ko-KR" altLang="en-US" smtClean="0"/>
              <a:t>동서비교문학회</a:t>
            </a:r>
            <a:r>
              <a:rPr lang="en-US" altLang="ko-KR" smtClean="0"/>
              <a:t>/</a:t>
            </a:r>
            <a:r>
              <a:rPr lang="ko-KR" altLang="en-US" smtClean="0"/>
              <a:t>세계문학콜로키움</a:t>
            </a:r>
            <a:endParaRPr lang="ko-KR" altLang="en-US" dirty="0"/>
          </a:p>
        </p:txBody>
      </p:sp>
      <p:pic>
        <p:nvPicPr>
          <p:cNvPr id="563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2374" y="438945"/>
            <a:ext cx="8316089" cy="43330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ko-KR" sz="3200" b="1" dirty="0" smtClean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울릉도B" panose="02030600000101010101" pitchFamily="18" charset="-127"/>
                <a:ea typeface="HY울릉도B" panose="02030600000101010101" pitchFamily="18" charset="-127"/>
              </a:rPr>
              <a:t>3. </a:t>
            </a:r>
            <a:r>
              <a:rPr lang="ko-KR" altLang="en-US" sz="3200" b="1" dirty="0" smtClean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울릉도B" panose="02030600000101010101" pitchFamily="18" charset="-127"/>
                <a:ea typeface="HY울릉도B" panose="02030600000101010101" pitchFamily="18" charset="-127"/>
              </a:rPr>
              <a:t>천일야화</a:t>
            </a:r>
            <a:r>
              <a:rPr lang="en-US" altLang="ko-KR" sz="3200" b="1" dirty="0" smtClean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울릉도B" panose="02030600000101010101" pitchFamily="18" charset="-127"/>
                <a:ea typeface="HY울릉도B" panose="02030600000101010101" pitchFamily="18" charset="-127"/>
              </a:rPr>
              <a:t>(Arabian Nights)</a:t>
            </a:r>
            <a:endParaRPr lang="ko-KR" altLang="en-US" sz="3200" b="1" dirty="0">
              <a:solidFill>
                <a:schemeClr val="bg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울릉도B" panose="02030600000101010101" pitchFamily="18" charset="-127"/>
              <a:ea typeface="HY울릉도B" panose="02030600000101010101" pitchFamily="18" charset="-127"/>
            </a:endParaRP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ko-KR" smtClean="0"/>
              <a:t>2013-10-12</a:t>
            </a:r>
            <a:endParaRPr lang="ko-KR" altLang="en-US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C26F00-7078-4601-8016-0E43D5AE7F21}" type="slidenum">
              <a:rPr lang="ko-KR" altLang="en-US" smtClean="0"/>
              <a:pPr/>
              <a:t>30</a:t>
            </a:fld>
            <a:endParaRPr lang="ko-KR" altLang="en-US"/>
          </a:p>
        </p:txBody>
      </p:sp>
      <p:sp>
        <p:nvSpPr>
          <p:cNvPr id="7" name="바닥글 개체 틀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ko-KR" altLang="en-US" smtClean="0"/>
              <a:t>동서비교문학회</a:t>
            </a:r>
            <a:r>
              <a:rPr lang="en-US" altLang="ko-KR" smtClean="0"/>
              <a:t>/</a:t>
            </a:r>
            <a:r>
              <a:rPr lang="ko-KR" altLang="en-US" smtClean="0"/>
              <a:t>세계문학콜로키움</a:t>
            </a:r>
            <a:endParaRPr lang="ko-KR" altLang="en-US" dirty="0"/>
          </a:p>
        </p:txBody>
      </p:sp>
      <p:pic>
        <p:nvPicPr>
          <p:cNvPr id="57346" name="Picture 2" descr="http://www.extmovie.com/xe/files/attach/images/168/033/367/b23a476829fd22cf7abdfb67655facc9.jpg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404664"/>
            <a:ext cx="8352928" cy="43852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93615589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 txBox="1">
            <a:spLocks/>
          </p:cNvSpPr>
          <p:nvPr/>
        </p:nvSpPr>
        <p:spPr>
          <a:xfrm>
            <a:off x="395536" y="404664"/>
            <a:ext cx="8307456" cy="1008112"/>
          </a:xfrm>
          <a:prstGeom prst="rect">
            <a:avLst/>
          </a:prstGeom>
          <a:solidFill>
            <a:schemeClr val="tx1"/>
          </a:solidFill>
        </p:spPr>
        <p:txBody>
          <a:bodyPr>
            <a:normAutofit/>
          </a:bodyPr>
          <a:lstStyle/>
          <a:p>
            <a:pPr marL="265176" lvl="0" indent="-265176">
              <a:lnSpc>
                <a:spcPct val="150000"/>
              </a:lnSpc>
              <a:spcBef>
                <a:spcPts val="250"/>
              </a:spcBef>
              <a:buClr>
                <a:schemeClr val="accent1"/>
              </a:buClr>
              <a:buSzPct val="80000"/>
              <a:buFont typeface="Wingdings 2"/>
              <a:buChar char=""/>
            </a:pPr>
            <a:r>
              <a:rPr kumimoji="0" lang="en-US" altLang="ko-KR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맑은 고딕"/>
                <a:ea typeface="맑은 고딕"/>
                <a:cs typeface="+mn-cs"/>
              </a:rPr>
              <a:t>‘</a:t>
            </a:r>
            <a:r>
              <a:rPr kumimoji="0" lang="ko-KR" alt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맑은 고딕"/>
                <a:ea typeface="맑은 고딕"/>
                <a:cs typeface="+mn-cs"/>
              </a:rPr>
              <a:t>천일야화</a:t>
            </a:r>
            <a:r>
              <a:rPr kumimoji="0" lang="en-US" altLang="ko-KR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맑은 고딕"/>
                <a:ea typeface="맑은 고딕"/>
                <a:cs typeface="+mn-cs"/>
              </a:rPr>
              <a:t>’</a:t>
            </a:r>
            <a:r>
              <a:rPr kumimoji="0" lang="ko-KR" alt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맑은 고딕"/>
                <a:ea typeface="맑은 고딕"/>
                <a:cs typeface="+mn-cs"/>
              </a:rPr>
              <a:t>의</a:t>
            </a:r>
            <a:r>
              <a:rPr kumimoji="0" lang="en-US" altLang="ko-KR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맑은 고딕"/>
                <a:ea typeface="맑은 고딕"/>
                <a:cs typeface="+mn-cs"/>
              </a:rPr>
              <a:t> </a:t>
            </a:r>
            <a:r>
              <a:rPr kumimoji="0" lang="ko-KR" alt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맑은 고딕"/>
                <a:ea typeface="맑은 고딕"/>
                <a:cs typeface="+mn-cs"/>
              </a:rPr>
              <a:t>유래</a:t>
            </a:r>
            <a:r>
              <a:rPr kumimoji="0" lang="en-US" altLang="ko-KR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맑은 고딕"/>
                <a:ea typeface="맑은 고딕"/>
                <a:cs typeface="+mn-cs"/>
              </a:rPr>
              <a:t> 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ko-KR" smtClean="0"/>
              <a:t>2013-10-12</a:t>
            </a:r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C26F00-7078-4601-8016-0E43D5AE7F21}" type="slidenum">
              <a:rPr lang="ko-KR" altLang="en-US" smtClean="0"/>
              <a:pPr/>
              <a:t>31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ko-KR" altLang="en-US" smtClean="0"/>
              <a:t>동서비교문학회</a:t>
            </a:r>
            <a:r>
              <a:rPr lang="en-US" altLang="ko-KR" smtClean="0"/>
              <a:t>/</a:t>
            </a:r>
            <a:r>
              <a:rPr lang="ko-KR" altLang="en-US" smtClean="0"/>
              <a:t>세계문학콜로키움</a:t>
            </a:r>
            <a:endParaRPr lang="ko-KR" altLang="en-US"/>
          </a:p>
        </p:txBody>
      </p:sp>
      <p:sp>
        <p:nvSpPr>
          <p:cNvPr id="11" name="TextBox 10"/>
          <p:cNvSpPr txBox="1"/>
          <p:nvPr/>
        </p:nvSpPr>
        <p:spPr>
          <a:xfrm>
            <a:off x="4932040" y="2348880"/>
            <a:ext cx="3456384" cy="2677656"/>
          </a:xfrm>
          <a:prstGeom prst="rect">
            <a:avLst/>
          </a:prstGeom>
          <a:ln>
            <a:solidFill>
              <a:schemeClr val="accent4">
                <a:lumMod val="40000"/>
                <a:lumOff val="60000"/>
              </a:schemeClr>
            </a:solidFill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  <a:softEdge rad="635000"/>
          </a:effectLst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ko-KR" sz="1400" b="1" dirty="0" smtClean="0">
                <a:latin typeface="휴먼둥근헤드라인" pitchFamily="18" charset="-127"/>
                <a:ea typeface="휴먼둥근헤드라인" pitchFamily="18" charset="-127"/>
                <a:cs typeface="한컴바탕" pitchFamily="18" charset="2"/>
              </a:rPr>
              <a:t>1001 </a:t>
            </a:r>
            <a:r>
              <a:rPr lang="ko-KR" altLang="en-US" sz="1400" b="1" dirty="0" smtClean="0">
                <a:latin typeface="휴먼둥근헤드라인" pitchFamily="18" charset="-127"/>
                <a:ea typeface="휴먼둥근헤드라인" pitchFamily="18" charset="-127"/>
                <a:cs typeface="한컴바탕" pitchFamily="18" charset="2"/>
              </a:rPr>
              <a:t>밤 계속된 이야기</a:t>
            </a:r>
            <a:endParaRPr lang="en-US" altLang="ko-KR" sz="1400" b="1" dirty="0" smtClean="0">
              <a:latin typeface="휴먼둥근헤드라인" pitchFamily="18" charset="-127"/>
              <a:ea typeface="휴먼둥근헤드라인" pitchFamily="18" charset="-127"/>
              <a:cs typeface="한컴바탕" pitchFamily="18" charset="2"/>
            </a:endParaRPr>
          </a:p>
          <a:p>
            <a:pPr>
              <a:lnSpc>
                <a:spcPct val="150000"/>
              </a:lnSpc>
            </a:pPr>
            <a:r>
              <a:rPr lang="ko-KR" altLang="en-US" sz="1400" dirty="0" err="1" smtClean="0">
                <a:latin typeface="맑은 고딕"/>
                <a:ea typeface="맑은 고딕"/>
                <a:cs typeface="한컴바탕" pitchFamily="18" charset="2"/>
              </a:rPr>
              <a:t>압바스</a:t>
            </a:r>
            <a:r>
              <a:rPr lang="ko-KR" altLang="en-US" sz="1400" dirty="0" smtClean="0">
                <a:latin typeface="맑은 고딕"/>
                <a:ea typeface="맑은 고딕"/>
                <a:cs typeface="한컴바탕" pitchFamily="18" charset="2"/>
              </a:rPr>
              <a:t> 왕조의 최고 권력자 </a:t>
            </a:r>
            <a:r>
              <a:rPr lang="en-US" altLang="ko-KR" sz="1400" dirty="0" smtClean="0">
                <a:latin typeface="맑은 고딕"/>
                <a:ea typeface="맑은 고딕"/>
                <a:cs typeface="한컴바탕" pitchFamily="18" charset="2"/>
              </a:rPr>
              <a:t>‘</a:t>
            </a:r>
            <a:r>
              <a:rPr lang="ko-KR" altLang="en-US" sz="1400" dirty="0" smtClean="0">
                <a:latin typeface="맑은 고딕"/>
                <a:ea typeface="맑은 고딕"/>
                <a:cs typeface="한컴바탕" pitchFamily="18" charset="2"/>
              </a:rPr>
              <a:t>하룬 알 </a:t>
            </a:r>
            <a:r>
              <a:rPr lang="ko-KR" altLang="en-US" sz="1400" dirty="0" err="1" smtClean="0">
                <a:latin typeface="맑은 고딕"/>
                <a:ea typeface="맑은 고딕"/>
                <a:cs typeface="한컴바탕" pitchFamily="18" charset="2"/>
              </a:rPr>
              <a:t>라쉬드</a:t>
            </a:r>
            <a:r>
              <a:rPr lang="en-US" altLang="ko-KR" sz="1400" dirty="0" smtClean="0">
                <a:latin typeface="맑은 고딕"/>
                <a:ea typeface="맑은 고딕"/>
                <a:cs typeface="한컴바탕" pitchFamily="18" charset="2"/>
              </a:rPr>
              <a:t>’</a:t>
            </a:r>
            <a:r>
              <a:rPr lang="ko-KR" altLang="en-US" sz="1400" dirty="0" smtClean="0">
                <a:latin typeface="맑은 고딕"/>
                <a:ea typeface="맑은 고딕"/>
                <a:cs typeface="한컴바탕" pitchFamily="18" charset="2"/>
              </a:rPr>
              <a:t>에게 연인 </a:t>
            </a:r>
            <a:r>
              <a:rPr lang="en-US" altLang="ko-KR" sz="1400" dirty="0" smtClean="0">
                <a:latin typeface="맑은 고딕"/>
                <a:ea typeface="맑은 고딕"/>
                <a:cs typeface="한컴바탕" pitchFamily="18" charset="2"/>
              </a:rPr>
              <a:t>‘</a:t>
            </a:r>
            <a:r>
              <a:rPr lang="ko-KR" altLang="en-US" sz="1400" dirty="0" err="1" smtClean="0">
                <a:latin typeface="맑은 고딕"/>
                <a:ea typeface="맑은 고딕"/>
                <a:cs typeface="한컴바탕" pitchFamily="18" charset="2"/>
              </a:rPr>
              <a:t>샤흐라자드</a:t>
            </a:r>
            <a:r>
              <a:rPr lang="en-US" altLang="ko-KR" sz="1400" dirty="0" smtClean="0">
                <a:latin typeface="맑은 고딕"/>
                <a:ea typeface="맑은 고딕"/>
                <a:cs typeface="한컴바탕" pitchFamily="18" charset="2"/>
              </a:rPr>
              <a:t>’</a:t>
            </a:r>
            <a:r>
              <a:rPr lang="ko-KR" altLang="en-US" sz="1400" dirty="0" smtClean="0">
                <a:latin typeface="맑은 고딕"/>
                <a:ea typeface="맑은 고딕"/>
                <a:cs typeface="한컴바탕" pitchFamily="18" charset="2"/>
              </a:rPr>
              <a:t>가 </a:t>
            </a:r>
            <a:r>
              <a:rPr lang="en-US" altLang="ko-KR" sz="1400" dirty="0" smtClean="0">
                <a:latin typeface="맑은 고딕"/>
                <a:ea typeface="맑은 고딕"/>
                <a:cs typeface="한컴바탕" pitchFamily="18" charset="2"/>
              </a:rPr>
              <a:t>1001</a:t>
            </a:r>
            <a:r>
              <a:rPr lang="ko-KR" altLang="en-US" sz="1400" dirty="0" smtClean="0">
                <a:latin typeface="맑은 고딕"/>
                <a:ea typeface="맑은 고딕"/>
                <a:cs typeface="한컴바탕" pitchFamily="18" charset="2"/>
              </a:rPr>
              <a:t>일 동안 밤마다 사랑과 모험을 모티브로 한 이야기를 들려주었다</a:t>
            </a:r>
            <a:r>
              <a:rPr lang="en-US" altLang="ko-KR" sz="1400" dirty="0" smtClean="0">
                <a:latin typeface="맑은 고딕"/>
                <a:ea typeface="맑은 고딕"/>
                <a:cs typeface="한컴바탕" pitchFamily="18" charset="2"/>
              </a:rPr>
              <a:t>. </a:t>
            </a:r>
            <a:r>
              <a:rPr lang="ko-KR" altLang="en-US" sz="1400" dirty="0" smtClean="0">
                <a:latin typeface="맑은 고딕"/>
                <a:ea typeface="맑은 고딕"/>
                <a:cs typeface="한컴바탕" pitchFamily="18" charset="2"/>
              </a:rPr>
              <a:t>이에 </a:t>
            </a:r>
            <a:r>
              <a:rPr lang="en-US" altLang="ko-KR" sz="1400" dirty="0" smtClean="0">
                <a:latin typeface="맑은 고딕"/>
                <a:ea typeface="맑은 고딕"/>
                <a:cs typeface="한컴바탕" pitchFamily="18" charset="2"/>
              </a:rPr>
              <a:t>‘</a:t>
            </a:r>
            <a:r>
              <a:rPr lang="ko-KR" altLang="en-US" sz="1400" dirty="0" err="1" smtClean="0">
                <a:latin typeface="맑은 고딕"/>
                <a:ea typeface="맑은 고딕"/>
                <a:cs typeface="한컴바탕" pitchFamily="18" charset="2"/>
              </a:rPr>
              <a:t>샤흐라자드</a:t>
            </a:r>
            <a:r>
              <a:rPr lang="en-US" altLang="ko-KR" sz="1400" dirty="0" smtClean="0">
                <a:latin typeface="맑은 고딕"/>
                <a:ea typeface="맑은 고딕"/>
                <a:cs typeface="한컴바탕" pitchFamily="18" charset="2"/>
              </a:rPr>
              <a:t>’</a:t>
            </a:r>
            <a:r>
              <a:rPr lang="ko-KR" altLang="en-US" sz="1400" dirty="0" smtClean="0">
                <a:latin typeface="맑은 고딕"/>
                <a:ea typeface="맑은 고딕"/>
                <a:cs typeface="한컴바탕" pitchFamily="18" charset="2"/>
              </a:rPr>
              <a:t>는 처형을 모면했을 뿐만 아니라 권력자의 여성관</a:t>
            </a:r>
            <a:r>
              <a:rPr lang="en-US" altLang="ko-KR" sz="1400" dirty="0" smtClean="0">
                <a:latin typeface="맑은 고딕"/>
                <a:ea typeface="맑은 고딕"/>
                <a:cs typeface="한컴바탕" pitchFamily="18" charset="2"/>
              </a:rPr>
              <a:t>(</a:t>
            </a:r>
            <a:r>
              <a:rPr lang="ko-KR" altLang="en-US" sz="1400" dirty="0" smtClean="0">
                <a:latin typeface="맑은 고딕"/>
                <a:ea typeface="맑은 고딕"/>
                <a:cs typeface="한컴바탕" pitchFamily="18" charset="2"/>
              </a:rPr>
              <a:t>여성의 불륜</a:t>
            </a:r>
            <a:r>
              <a:rPr lang="en-US" altLang="ko-KR" sz="1400" dirty="0" smtClean="0">
                <a:latin typeface="맑은 고딕"/>
                <a:ea typeface="맑은 고딕"/>
                <a:cs typeface="한컴바탕" pitchFamily="18" charset="2"/>
              </a:rPr>
              <a:t>)</a:t>
            </a:r>
            <a:r>
              <a:rPr lang="ko-KR" altLang="en-US" sz="1400" dirty="0" smtClean="0">
                <a:latin typeface="맑은 고딕"/>
                <a:ea typeface="맑은 고딕"/>
                <a:cs typeface="한컴바탕" pitchFamily="18" charset="2"/>
              </a:rPr>
              <a:t>을 바꾸어 그와 결혼한다</a:t>
            </a:r>
            <a:r>
              <a:rPr lang="en-US" altLang="ko-KR" sz="1400" dirty="0">
                <a:latin typeface="맑은 고딕"/>
                <a:ea typeface="맑은 고딕"/>
                <a:cs typeface="한컴바탕" pitchFamily="18" charset="2"/>
              </a:rPr>
              <a:t>.</a:t>
            </a:r>
            <a:endParaRPr lang="ko-KR" altLang="en-US" sz="1400" dirty="0" smtClean="0">
              <a:latin typeface="맑은 고딕"/>
              <a:ea typeface="맑은 고딕"/>
              <a:cs typeface="한컴바탕" pitchFamily="18" charset="2"/>
            </a:endParaRPr>
          </a:p>
        </p:txBody>
      </p:sp>
      <p:pic>
        <p:nvPicPr>
          <p:cNvPr id="9" name="Picture 8" descr="http://stg.olpost.com/post/image/573x0/25890/25890699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3579" y="2132856"/>
            <a:ext cx="2381250" cy="28860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33427223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 txBox="1">
            <a:spLocks/>
          </p:cNvSpPr>
          <p:nvPr/>
        </p:nvSpPr>
        <p:spPr>
          <a:xfrm>
            <a:off x="395536" y="404664"/>
            <a:ext cx="8307456" cy="1008112"/>
          </a:xfrm>
          <a:prstGeom prst="rect">
            <a:avLst/>
          </a:prstGeom>
          <a:solidFill>
            <a:schemeClr val="tx1"/>
          </a:solidFill>
        </p:spPr>
        <p:txBody>
          <a:bodyPr>
            <a:normAutofit/>
          </a:bodyPr>
          <a:lstStyle/>
          <a:p>
            <a:pPr marL="265176" lvl="0" indent="-265176">
              <a:lnSpc>
                <a:spcPct val="150000"/>
              </a:lnSpc>
              <a:spcBef>
                <a:spcPts val="250"/>
              </a:spcBef>
              <a:buClr>
                <a:schemeClr val="accent1"/>
              </a:buClr>
              <a:buSzPct val="80000"/>
              <a:buFont typeface="Wingdings 2"/>
              <a:buChar char=""/>
            </a:pPr>
            <a:r>
              <a:rPr lang="en-US" altLang="ko-KR" sz="3200" b="1" noProof="0" dirty="0" smtClean="0">
                <a:solidFill>
                  <a:schemeClr val="bg1"/>
                </a:solidFill>
                <a:latin typeface="맑은 고딕"/>
                <a:ea typeface="맑은 고딕"/>
              </a:rPr>
              <a:t>‘</a:t>
            </a:r>
            <a:r>
              <a:rPr lang="ko-KR" altLang="en-US" sz="3200" b="1" noProof="0" dirty="0" smtClean="0">
                <a:solidFill>
                  <a:schemeClr val="bg1"/>
                </a:solidFill>
                <a:latin typeface="맑은 고딕"/>
                <a:ea typeface="맑은 고딕"/>
              </a:rPr>
              <a:t>아랍문학</a:t>
            </a:r>
            <a:r>
              <a:rPr lang="en-US" altLang="ko-KR" sz="3200" b="1" noProof="0" dirty="0" smtClean="0">
                <a:solidFill>
                  <a:schemeClr val="bg1"/>
                </a:solidFill>
                <a:latin typeface="맑은 고딕"/>
                <a:ea typeface="맑은 고딕"/>
              </a:rPr>
              <a:t>’</a:t>
            </a:r>
            <a:r>
              <a:rPr lang="ko-KR" altLang="en-US" sz="3200" b="1" noProof="0" dirty="0" smtClean="0">
                <a:solidFill>
                  <a:schemeClr val="bg1"/>
                </a:solidFill>
                <a:latin typeface="맑은 고딕"/>
                <a:ea typeface="맑은 고딕"/>
              </a:rPr>
              <a:t>에서의 의미와 평가</a:t>
            </a:r>
            <a:r>
              <a:rPr kumimoji="0" lang="en-US" altLang="ko-KR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맑은 고딕"/>
                <a:ea typeface="맑은 고딕"/>
                <a:cs typeface="+mn-cs"/>
              </a:rPr>
              <a:t> 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ko-KR" smtClean="0"/>
              <a:t>2013-10-12</a:t>
            </a:r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C26F00-7078-4601-8016-0E43D5AE7F21}" type="slidenum">
              <a:rPr lang="ko-KR" altLang="en-US" smtClean="0"/>
              <a:pPr/>
              <a:t>32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ko-KR" altLang="en-US" smtClean="0"/>
              <a:t>동서비교문학회</a:t>
            </a:r>
            <a:r>
              <a:rPr lang="en-US" altLang="ko-KR" smtClean="0"/>
              <a:t>/</a:t>
            </a:r>
            <a:r>
              <a:rPr lang="ko-KR" altLang="en-US" smtClean="0"/>
              <a:t>세계문학콜로키움</a:t>
            </a:r>
            <a:endParaRPr lang="ko-KR" altLang="en-US"/>
          </a:p>
        </p:txBody>
      </p:sp>
      <p:pic>
        <p:nvPicPr>
          <p:cNvPr id="8" name="Picture 2" descr="http://postfiles2.naver.net/20100717_97/jjostonebird_1279370402750g9uu1_jpg/50770700fi9_jjostonebird.jpg?type=w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2157955"/>
            <a:ext cx="2260234" cy="30595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851920" y="2157955"/>
            <a:ext cx="4680520" cy="30700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dirty="0" smtClean="0">
                <a:latin typeface="HY강M" panose="02030600000101010101" pitchFamily="18" charset="-127"/>
                <a:ea typeface="HY강M" panose="02030600000101010101" pitchFamily="18" charset="-127"/>
              </a:rPr>
              <a:t>서민문학</a:t>
            </a:r>
            <a:r>
              <a:rPr lang="en-US" altLang="ko-KR" dirty="0" smtClean="0">
                <a:latin typeface="HY강M" panose="02030600000101010101" pitchFamily="18" charset="-127"/>
                <a:ea typeface="HY강M" panose="02030600000101010101" pitchFamily="18" charset="-127"/>
              </a:rPr>
              <a:t>(</a:t>
            </a:r>
            <a:r>
              <a:rPr lang="ko-KR" altLang="en-US" dirty="0" smtClean="0">
                <a:latin typeface="HY강M" panose="02030600000101010101" pitchFamily="18" charset="-127"/>
                <a:ea typeface="HY강M" panose="02030600000101010101" pitchFamily="18" charset="-127"/>
              </a:rPr>
              <a:t>지배 및 지식인층의 무관심</a:t>
            </a:r>
            <a:r>
              <a:rPr lang="en-US" altLang="ko-KR" dirty="0" smtClean="0">
                <a:latin typeface="HY강M" panose="02030600000101010101" pitchFamily="18" charset="-127"/>
                <a:ea typeface="HY강M" panose="02030600000101010101" pitchFamily="18" charset="-127"/>
              </a:rPr>
              <a:t>)</a:t>
            </a:r>
          </a:p>
          <a:p>
            <a:pPr>
              <a:lnSpc>
                <a:spcPct val="150000"/>
              </a:lnSpc>
            </a:pPr>
            <a:r>
              <a:rPr lang="ko-KR" altLang="en-US" dirty="0" smtClean="0">
                <a:latin typeface="HY강M" panose="02030600000101010101" pitchFamily="18" charset="-127"/>
                <a:ea typeface="HY강M" panose="02030600000101010101" pitchFamily="18" charset="-127"/>
              </a:rPr>
              <a:t>유사표준어 기록</a:t>
            </a:r>
            <a:r>
              <a:rPr lang="en-US" altLang="ko-KR" dirty="0" smtClean="0">
                <a:latin typeface="HY강M" panose="02030600000101010101" pitchFamily="18" charset="-127"/>
                <a:ea typeface="HY강M" panose="02030600000101010101" pitchFamily="18" charset="-127"/>
              </a:rPr>
              <a:t>: </a:t>
            </a:r>
            <a:r>
              <a:rPr lang="ko-KR" altLang="en-US" dirty="0" smtClean="0">
                <a:latin typeface="HY강M" panose="02030600000101010101" pitchFamily="18" charset="-127"/>
                <a:ea typeface="HY강M" panose="02030600000101010101" pitchFamily="18" charset="-127"/>
              </a:rPr>
              <a:t>대중</a:t>
            </a:r>
            <a:r>
              <a:rPr lang="en-US" altLang="ko-KR" dirty="0" smtClean="0">
                <a:latin typeface="HY강M" panose="02030600000101010101" pitchFamily="18" charset="-127"/>
                <a:ea typeface="HY강M" panose="02030600000101010101" pitchFamily="18" charset="-127"/>
              </a:rPr>
              <a:t>, </a:t>
            </a:r>
            <a:r>
              <a:rPr lang="ko-KR" altLang="en-US" dirty="0" smtClean="0">
                <a:latin typeface="HY강M" panose="02030600000101010101" pitchFamily="18" charset="-127"/>
                <a:ea typeface="HY강M" panose="02030600000101010101" pitchFamily="18" charset="-127"/>
              </a:rPr>
              <a:t>서민 친화적 문학</a:t>
            </a:r>
            <a:endParaRPr lang="en-US" altLang="ko-KR" dirty="0" smtClean="0">
              <a:latin typeface="HY강M" panose="02030600000101010101" pitchFamily="18" charset="-127"/>
              <a:ea typeface="HY강M" panose="02030600000101010101" pitchFamily="18" charset="-127"/>
            </a:endParaRPr>
          </a:p>
          <a:p>
            <a:pPr>
              <a:lnSpc>
                <a:spcPct val="150000"/>
              </a:lnSpc>
            </a:pPr>
            <a:r>
              <a:rPr lang="ko-KR" altLang="en-US" dirty="0" smtClean="0">
                <a:latin typeface="HY강M" panose="02030600000101010101" pitchFamily="18" charset="-127"/>
                <a:ea typeface="HY강M" panose="02030600000101010101" pitchFamily="18" charset="-127"/>
              </a:rPr>
              <a:t>비종교적</a:t>
            </a:r>
            <a:r>
              <a:rPr lang="en-US" altLang="ko-KR" dirty="0" smtClean="0">
                <a:latin typeface="HY강M" panose="02030600000101010101" pitchFamily="18" charset="-127"/>
                <a:ea typeface="HY강M" panose="02030600000101010101" pitchFamily="18" charset="-127"/>
              </a:rPr>
              <a:t>, </a:t>
            </a:r>
            <a:r>
              <a:rPr lang="ko-KR" altLang="en-US" dirty="0" smtClean="0">
                <a:latin typeface="HY강M" panose="02030600000101010101" pitchFamily="18" charset="-127"/>
                <a:ea typeface="HY강M" panose="02030600000101010101" pitchFamily="18" charset="-127"/>
              </a:rPr>
              <a:t>부도덕한 내용</a:t>
            </a:r>
            <a:r>
              <a:rPr lang="en-US" altLang="ko-KR" dirty="0" smtClean="0">
                <a:latin typeface="HY강M" panose="02030600000101010101" pitchFamily="18" charset="-127"/>
                <a:ea typeface="HY강M" panose="02030600000101010101" pitchFamily="18" charset="-127"/>
              </a:rPr>
              <a:t>: </a:t>
            </a:r>
            <a:r>
              <a:rPr lang="ko-KR" altLang="en-US" dirty="0" smtClean="0">
                <a:latin typeface="HY강M" panose="02030600000101010101" pitchFamily="18" charset="-127"/>
                <a:ea typeface="HY강M" panose="02030600000101010101" pitchFamily="18" charset="-127"/>
              </a:rPr>
              <a:t>비교육적 문학</a:t>
            </a:r>
            <a:endParaRPr lang="en-US" altLang="ko-KR" dirty="0" smtClean="0">
              <a:latin typeface="HY강M" panose="02030600000101010101" pitchFamily="18" charset="-127"/>
              <a:ea typeface="HY강M" panose="02030600000101010101" pitchFamily="18" charset="-127"/>
            </a:endParaRPr>
          </a:p>
          <a:p>
            <a:endParaRPr lang="en-US" altLang="ko-KR" dirty="0">
              <a:latin typeface="HY강M" panose="02030600000101010101" pitchFamily="18" charset="-127"/>
              <a:ea typeface="HY강M" panose="02030600000101010101" pitchFamily="18" charset="-127"/>
            </a:endParaRPr>
          </a:p>
          <a:p>
            <a:pPr>
              <a:lnSpc>
                <a:spcPct val="150000"/>
              </a:lnSpc>
            </a:pPr>
            <a:r>
              <a:rPr lang="en-US" altLang="ko-KR" b="1" dirty="0">
                <a:latin typeface="HY강M" panose="02030600000101010101" pitchFamily="18" charset="-127"/>
                <a:ea typeface="HY강M" panose="02030600000101010101" pitchFamily="18" charset="-127"/>
              </a:rPr>
              <a:t>‘</a:t>
            </a:r>
            <a:r>
              <a:rPr lang="ko-KR" altLang="en-US" b="1" dirty="0">
                <a:latin typeface="HY강M" panose="02030600000101010101" pitchFamily="18" charset="-127"/>
                <a:ea typeface="HY강M" panose="02030600000101010101" pitchFamily="18" charset="-127"/>
              </a:rPr>
              <a:t>이븐 </a:t>
            </a:r>
            <a:r>
              <a:rPr lang="ko-KR" altLang="en-US" b="1" dirty="0" err="1">
                <a:latin typeface="HY강M" panose="02030600000101010101" pitchFamily="18" charset="-127"/>
                <a:ea typeface="HY강M" panose="02030600000101010101" pitchFamily="18" charset="-127"/>
              </a:rPr>
              <a:t>나딤</a:t>
            </a:r>
            <a:r>
              <a:rPr lang="en-US" altLang="ko-KR" b="1" dirty="0">
                <a:latin typeface="HY강M" panose="02030600000101010101" pitchFamily="18" charset="-127"/>
                <a:ea typeface="HY강M" panose="02030600000101010101" pitchFamily="18" charset="-127"/>
              </a:rPr>
              <a:t>’『</a:t>
            </a:r>
            <a:r>
              <a:rPr lang="ko-KR" altLang="en-US" b="1" dirty="0">
                <a:latin typeface="HY강M" panose="02030600000101010101" pitchFamily="18" charset="-127"/>
                <a:ea typeface="HY강M" panose="02030600000101010101" pitchFamily="18" charset="-127"/>
              </a:rPr>
              <a:t>목차 </a:t>
            </a:r>
            <a:r>
              <a:rPr lang="en-US" altLang="ko-KR" b="1" dirty="0">
                <a:latin typeface="HY강M" panose="02030600000101010101" pitchFamily="18" charset="-127"/>
                <a:ea typeface="HY강M" panose="02030600000101010101" pitchFamily="18" charset="-127"/>
              </a:rPr>
              <a:t>al-</a:t>
            </a:r>
            <a:r>
              <a:rPr lang="en-US" altLang="ko-KR" b="1" dirty="0" err="1">
                <a:latin typeface="HY강M" panose="02030600000101010101" pitchFamily="18" charset="-127"/>
                <a:ea typeface="HY강M" panose="02030600000101010101" pitchFamily="18" charset="-127"/>
              </a:rPr>
              <a:t>fihrist</a:t>
            </a:r>
            <a:r>
              <a:rPr lang="en-US" altLang="ko-KR" b="1" dirty="0">
                <a:latin typeface="HY강M" panose="02030600000101010101" pitchFamily="18" charset="-127"/>
                <a:ea typeface="HY강M" panose="02030600000101010101" pitchFamily="18" charset="-127"/>
              </a:rPr>
              <a:t>』</a:t>
            </a:r>
          </a:p>
          <a:p>
            <a:pPr>
              <a:lnSpc>
                <a:spcPct val="125000"/>
              </a:lnSpc>
            </a:pPr>
            <a:r>
              <a:rPr lang="en-US" altLang="ko-KR" dirty="0">
                <a:latin typeface="HY강M" panose="02030600000101010101" pitchFamily="18" charset="-127"/>
                <a:ea typeface="HY강M" panose="02030600000101010101" pitchFamily="18" charset="-127"/>
              </a:rPr>
              <a:t>“</a:t>
            </a:r>
            <a:r>
              <a:rPr lang="ko-KR" altLang="en-US" dirty="0">
                <a:latin typeface="HY강M" panose="02030600000101010101" pitchFamily="18" charset="-127"/>
                <a:ea typeface="HY강M" panose="02030600000101010101" pitchFamily="18" charset="-127"/>
              </a:rPr>
              <a:t>나는</a:t>
            </a:r>
            <a:r>
              <a:rPr lang="en-US" altLang="ko-KR" dirty="0">
                <a:latin typeface="HY강M" panose="02030600000101010101" pitchFamily="18" charset="-127"/>
                <a:ea typeface="HY강M" panose="02030600000101010101" pitchFamily="18" charset="-127"/>
              </a:rPr>
              <a:t> </a:t>
            </a:r>
            <a:r>
              <a:rPr lang="ko-KR" altLang="en-US" dirty="0">
                <a:latin typeface="HY강M" panose="02030600000101010101" pitchFamily="18" charset="-127"/>
                <a:ea typeface="HY강M" panose="02030600000101010101" pitchFamily="18" charset="-127"/>
              </a:rPr>
              <a:t>그 책 보았는데</a:t>
            </a:r>
            <a:r>
              <a:rPr lang="en-US" altLang="ko-KR" dirty="0">
                <a:latin typeface="HY강M" panose="02030600000101010101" pitchFamily="18" charset="-127"/>
                <a:ea typeface="HY강M" panose="02030600000101010101" pitchFamily="18" charset="-127"/>
              </a:rPr>
              <a:t>, </a:t>
            </a:r>
            <a:r>
              <a:rPr lang="ko-KR" altLang="en-US" dirty="0">
                <a:latin typeface="HY강M" panose="02030600000101010101" pitchFamily="18" charset="-127"/>
                <a:ea typeface="HY강M" panose="02030600000101010101" pitchFamily="18" charset="-127"/>
              </a:rPr>
              <a:t>서민들이 말하는 보잘것없고 딱딱한 이야기를 엮어 놓은 책이다</a:t>
            </a:r>
            <a:r>
              <a:rPr lang="en-US" altLang="ko-KR" dirty="0">
                <a:latin typeface="HY강M" panose="02030600000101010101" pitchFamily="18" charset="-127"/>
                <a:ea typeface="HY강M" panose="02030600000101010101" pitchFamily="18" charset="-127"/>
              </a:rPr>
              <a:t>.”</a:t>
            </a:r>
            <a:endParaRPr lang="ko-KR" altLang="en-US" dirty="0">
              <a:latin typeface="HY강M" panose="02030600000101010101" pitchFamily="18" charset="-127"/>
              <a:ea typeface="HY강M" panose="02030600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338332873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 txBox="1">
            <a:spLocks/>
          </p:cNvSpPr>
          <p:nvPr/>
        </p:nvSpPr>
        <p:spPr>
          <a:xfrm>
            <a:off x="395536" y="404664"/>
            <a:ext cx="8307456" cy="1008112"/>
          </a:xfrm>
          <a:prstGeom prst="rect">
            <a:avLst/>
          </a:prstGeom>
          <a:solidFill>
            <a:schemeClr val="tx1"/>
          </a:solidFill>
        </p:spPr>
        <p:txBody>
          <a:bodyPr>
            <a:normAutofit/>
          </a:bodyPr>
          <a:lstStyle/>
          <a:p>
            <a:pPr marL="265176" lvl="0" indent="-265176">
              <a:lnSpc>
                <a:spcPct val="150000"/>
              </a:lnSpc>
              <a:spcBef>
                <a:spcPts val="250"/>
              </a:spcBef>
              <a:buClr>
                <a:schemeClr val="accent1"/>
              </a:buClr>
              <a:buSzPct val="80000"/>
              <a:buFont typeface="Wingdings 2"/>
              <a:buChar char=""/>
            </a:pPr>
            <a:r>
              <a:rPr lang="en-US" altLang="ko-KR" sz="3200" b="1" noProof="0" dirty="0" smtClean="0">
                <a:solidFill>
                  <a:schemeClr val="bg1"/>
                </a:solidFill>
                <a:latin typeface="맑은 고딕"/>
                <a:ea typeface="맑은 고딕"/>
              </a:rPr>
              <a:t>‘</a:t>
            </a:r>
            <a:r>
              <a:rPr lang="ko-KR" altLang="en-US" sz="3200" b="1" noProof="0" dirty="0" smtClean="0">
                <a:solidFill>
                  <a:schemeClr val="bg1"/>
                </a:solidFill>
                <a:latin typeface="맑은 고딕"/>
                <a:ea typeface="맑은 고딕"/>
              </a:rPr>
              <a:t>천일야화</a:t>
            </a:r>
            <a:r>
              <a:rPr lang="en-US" altLang="ko-KR" sz="3200" b="1" noProof="0" dirty="0" smtClean="0">
                <a:solidFill>
                  <a:schemeClr val="bg1"/>
                </a:solidFill>
                <a:latin typeface="맑은 고딕"/>
                <a:ea typeface="맑은 고딕"/>
              </a:rPr>
              <a:t>’</a:t>
            </a:r>
            <a:r>
              <a:rPr lang="ko-KR" altLang="en-US" sz="3200" b="1" noProof="0" dirty="0" smtClean="0">
                <a:solidFill>
                  <a:schemeClr val="bg1"/>
                </a:solidFill>
                <a:latin typeface="맑은 고딕"/>
                <a:ea typeface="맑은 고딕"/>
              </a:rPr>
              <a:t>의 번역본</a:t>
            </a:r>
            <a:r>
              <a:rPr kumimoji="0" lang="en-US" altLang="ko-KR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맑은 고딕"/>
                <a:ea typeface="맑은 고딕"/>
                <a:cs typeface="+mn-cs"/>
              </a:rPr>
              <a:t> 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ko-KR" smtClean="0"/>
              <a:t>2013-10-12</a:t>
            </a:r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C26F00-7078-4601-8016-0E43D5AE7F21}" type="slidenum">
              <a:rPr lang="ko-KR" altLang="en-US" smtClean="0"/>
              <a:pPr/>
              <a:t>33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ko-KR" altLang="en-US" smtClean="0"/>
              <a:t>동서비교문학회</a:t>
            </a:r>
            <a:r>
              <a:rPr lang="en-US" altLang="ko-KR" smtClean="0"/>
              <a:t>/</a:t>
            </a:r>
            <a:r>
              <a:rPr lang="ko-KR" altLang="en-US" smtClean="0"/>
              <a:t>세계문학콜로키움</a:t>
            </a:r>
            <a:endParaRPr lang="ko-KR" altLang="en-US"/>
          </a:p>
        </p:txBody>
      </p:sp>
      <p:sp>
        <p:nvSpPr>
          <p:cNvPr id="2" name="TextBox 1"/>
          <p:cNvSpPr txBox="1"/>
          <p:nvPr/>
        </p:nvSpPr>
        <p:spPr>
          <a:xfrm>
            <a:off x="2800111" y="1841434"/>
            <a:ext cx="5873005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ko-KR" altLang="en-US" dirty="0" smtClean="0">
                <a:latin typeface="Adobe 고딕 Std B"/>
                <a:ea typeface="Adobe 고딕 Std B"/>
              </a:rPr>
              <a:t>① </a:t>
            </a:r>
            <a:r>
              <a:rPr lang="ko-KR" altLang="en-US" dirty="0" err="1" smtClean="0">
                <a:latin typeface="HY강M" panose="02030600000101010101" pitchFamily="18" charset="-127"/>
                <a:ea typeface="HY강M" panose="02030600000101010101" pitchFamily="18" charset="-127"/>
              </a:rPr>
              <a:t>앙뜨완</a:t>
            </a:r>
            <a:r>
              <a:rPr lang="ko-KR" altLang="en-US" dirty="0" smtClean="0">
                <a:latin typeface="HY강M" panose="02030600000101010101" pitchFamily="18" charset="-127"/>
                <a:ea typeface="HY강M" panose="02030600000101010101" pitchFamily="18" charset="-127"/>
              </a:rPr>
              <a:t> </a:t>
            </a:r>
            <a:r>
              <a:rPr lang="ko-KR" altLang="en-US" dirty="0" err="1" smtClean="0">
                <a:latin typeface="HY강M" panose="02030600000101010101" pitchFamily="18" charset="-127"/>
                <a:ea typeface="HY강M" panose="02030600000101010101" pitchFamily="18" charset="-127"/>
              </a:rPr>
              <a:t>갈랭</a:t>
            </a:r>
            <a:r>
              <a:rPr lang="en-US" altLang="ko-KR" dirty="0" smtClean="0">
                <a:latin typeface="HY강M" panose="02030600000101010101" pitchFamily="18" charset="-127"/>
                <a:ea typeface="HY강M" panose="02030600000101010101" pitchFamily="18" charset="-127"/>
              </a:rPr>
              <a:t>(France, 1704-1717) : </a:t>
            </a:r>
            <a:r>
              <a:rPr lang="ko-KR" altLang="en-US" dirty="0" smtClean="0">
                <a:latin typeface="HY강M" panose="02030600000101010101" pitchFamily="18" charset="-127"/>
                <a:ea typeface="HY강M" panose="02030600000101010101" pitchFamily="18" charset="-127"/>
              </a:rPr>
              <a:t>서구 최초 소개</a:t>
            </a:r>
            <a:r>
              <a:rPr lang="en-US" altLang="ko-KR" dirty="0" smtClean="0">
                <a:latin typeface="HY강M" panose="02030600000101010101" pitchFamily="18" charset="-127"/>
                <a:ea typeface="HY강M" panose="02030600000101010101" pitchFamily="18" charset="-127"/>
              </a:rPr>
              <a:t>(12</a:t>
            </a:r>
            <a:r>
              <a:rPr lang="ko-KR" altLang="en-US" dirty="0" smtClean="0">
                <a:latin typeface="HY강M" panose="02030600000101010101" pitchFamily="18" charset="-127"/>
                <a:ea typeface="HY강M" panose="02030600000101010101" pitchFamily="18" charset="-127"/>
              </a:rPr>
              <a:t>권</a:t>
            </a:r>
            <a:r>
              <a:rPr lang="en-US" altLang="ko-KR" dirty="0" smtClean="0">
                <a:latin typeface="HY강M" panose="02030600000101010101" pitchFamily="18" charset="-127"/>
                <a:ea typeface="HY강M" panose="02030600000101010101" pitchFamily="18" charset="-127"/>
              </a:rPr>
              <a:t>)</a:t>
            </a:r>
          </a:p>
          <a:p>
            <a:pPr>
              <a:lnSpc>
                <a:spcPct val="200000"/>
              </a:lnSpc>
            </a:pPr>
            <a:r>
              <a:rPr lang="ko-KR" altLang="en-US" dirty="0" smtClean="0">
                <a:latin typeface="Adobe 고딕 Std B"/>
                <a:ea typeface="Adobe 고딕 Std B"/>
              </a:rPr>
              <a:t>② </a:t>
            </a:r>
            <a:r>
              <a:rPr lang="ko-KR" altLang="en-US" dirty="0" err="1" smtClean="0">
                <a:latin typeface="HY강M" panose="02030600000101010101" pitchFamily="18" charset="-127"/>
                <a:ea typeface="HY강M" panose="02030600000101010101" pitchFamily="18" charset="-127"/>
              </a:rPr>
              <a:t>캘커타본</a:t>
            </a:r>
            <a:r>
              <a:rPr lang="en-US" altLang="ko-KR" dirty="0" smtClean="0">
                <a:latin typeface="HY강M" panose="02030600000101010101" pitchFamily="18" charset="-127"/>
                <a:ea typeface="HY강M" panose="02030600000101010101" pitchFamily="18" charset="-127"/>
              </a:rPr>
              <a:t>(India, 1814-1818): </a:t>
            </a:r>
            <a:r>
              <a:rPr lang="ko-KR" altLang="en-US" dirty="0" smtClean="0">
                <a:latin typeface="HY강M" panose="02030600000101010101" pitchFamily="18" charset="-127"/>
                <a:ea typeface="HY강M" panose="02030600000101010101" pitchFamily="18" charset="-127"/>
              </a:rPr>
              <a:t>첫 아랍어 본</a:t>
            </a:r>
            <a:r>
              <a:rPr lang="en-US" altLang="ko-KR" dirty="0" smtClean="0">
                <a:latin typeface="HY강M" panose="02030600000101010101" pitchFamily="18" charset="-127"/>
                <a:ea typeface="HY강M" panose="02030600000101010101" pitchFamily="18" charset="-127"/>
              </a:rPr>
              <a:t>(12</a:t>
            </a:r>
            <a:r>
              <a:rPr lang="ko-KR" altLang="en-US" dirty="0" smtClean="0">
                <a:latin typeface="HY강M" panose="02030600000101010101" pitchFamily="18" charset="-127"/>
                <a:ea typeface="HY강M" panose="02030600000101010101" pitchFamily="18" charset="-127"/>
              </a:rPr>
              <a:t>권</a:t>
            </a:r>
            <a:r>
              <a:rPr lang="en-US" altLang="ko-KR" dirty="0" smtClean="0">
                <a:latin typeface="HY강M" panose="02030600000101010101" pitchFamily="18" charset="-127"/>
                <a:ea typeface="HY강M" panose="02030600000101010101" pitchFamily="18" charset="-127"/>
              </a:rPr>
              <a:t>)</a:t>
            </a:r>
          </a:p>
          <a:p>
            <a:pPr>
              <a:lnSpc>
                <a:spcPct val="200000"/>
              </a:lnSpc>
            </a:pPr>
            <a:r>
              <a:rPr lang="en-US" altLang="ko-KR" dirty="0" smtClean="0">
                <a:latin typeface="Adobe 고딕 Std B"/>
                <a:ea typeface="Adobe 고딕 Std B"/>
              </a:rPr>
              <a:t>③ </a:t>
            </a:r>
            <a:r>
              <a:rPr lang="ko-KR" altLang="en-US" dirty="0" err="1" smtClean="0">
                <a:latin typeface="HY강M" panose="02030600000101010101" pitchFamily="18" charset="-127"/>
                <a:ea typeface="HY강M" panose="02030600000101010101" pitchFamily="18" charset="-127"/>
              </a:rPr>
              <a:t>불락본</a:t>
            </a:r>
            <a:r>
              <a:rPr lang="en-US" altLang="ko-KR" dirty="0" smtClean="0">
                <a:latin typeface="HY강M" panose="02030600000101010101" pitchFamily="18" charset="-127"/>
                <a:ea typeface="HY강M" panose="02030600000101010101" pitchFamily="18" charset="-127"/>
              </a:rPr>
              <a:t>(Egypt, 1835): </a:t>
            </a:r>
            <a:r>
              <a:rPr lang="ko-KR" altLang="en-US" dirty="0" smtClean="0">
                <a:latin typeface="HY강M" panose="02030600000101010101" pitchFamily="18" charset="-127"/>
                <a:ea typeface="HY강M" panose="02030600000101010101" pitchFamily="18" charset="-127"/>
              </a:rPr>
              <a:t>아랍국가 최초 발간</a:t>
            </a:r>
            <a:r>
              <a:rPr lang="en-US" altLang="ko-KR" dirty="0" smtClean="0">
                <a:latin typeface="HY강M" panose="02030600000101010101" pitchFamily="18" charset="-127"/>
                <a:ea typeface="HY강M" panose="02030600000101010101" pitchFamily="18" charset="-127"/>
              </a:rPr>
              <a:t> </a:t>
            </a:r>
          </a:p>
          <a:p>
            <a:pPr>
              <a:lnSpc>
                <a:spcPct val="200000"/>
              </a:lnSpc>
            </a:pPr>
            <a:r>
              <a:rPr lang="en-US" altLang="ko-KR" dirty="0">
                <a:latin typeface="HY강M" panose="02030600000101010101" pitchFamily="18" charset="-127"/>
                <a:ea typeface="HY강M" panose="02030600000101010101" pitchFamily="18" charset="-127"/>
              </a:rPr>
              <a:t>④ </a:t>
            </a:r>
            <a:r>
              <a:rPr lang="ko-KR" altLang="en-US" dirty="0">
                <a:latin typeface="HY강M" panose="02030600000101010101" pitchFamily="18" charset="-127"/>
                <a:ea typeface="HY강M" panose="02030600000101010101" pitchFamily="18" charset="-127"/>
              </a:rPr>
              <a:t>캘커타 </a:t>
            </a:r>
            <a:r>
              <a:rPr lang="en-US" altLang="ko-KR" dirty="0">
                <a:latin typeface="HY강M" panose="02030600000101010101" pitchFamily="18" charset="-127"/>
                <a:ea typeface="HY강M" panose="02030600000101010101" pitchFamily="18" charset="-127"/>
              </a:rPr>
              <a:t>2</a:t>
            </a:r>
            <a:r>
              <a:rPr lang="ko-KR" altLang="en-US" dirty="0">
                <a:latin typeface="HY강M" panose="02030600000101010101" pitchFamily="18" charset="-127"/>
                <a:ea typeface="HY강M" panose="02030600000101010101" pitchFamily="18" charset="-127"/>
              </a:rPr>
              <a:t>본</a:t>
            </a:r>
            <a:r>
              <a:rPr lang="en-US" altLang="ko-KR" dirty="0">
                <a:latin typeface="HY강M" panose="02030600000101010101" pitchFamily="18" charset="-127"/>
                <a:ea typeface="HY강M" panose="02030600000101010101" pitchFamily="18" charset="-127"/>
              </a:rPr>
              <a:t>(India, 1838): </a:t>
            </a:r>
            <a:r>
              <a:rPr lang="ko-KR" altLang="en-US" dirty="0">
                <a:latin typeface="HY강M" panose="02030600000101010101" pitchFamily="18" charset="-127"/>
                <a:ea typeface="HY강M" panose="02030600000101010101" pitchFamily="18" charset="-127"/>
              </a:rPr>
              <a:t>이집트 필사본 </a:t>
            </a:r>
            <a:r>
              <a:rPr lang="ko-KR" altLang="en-US" dirty="0" smtClean="0">
                <a:latin typeface="HY강M" panose="02030600000101010101" pitchFamily="18" charset="-127"/>
                <a:ea typeface="HY강M" panose="02030600000101010101" pitchFamily="18" charset="-127"/>
              </a:rPr>
              <a:t>기초</a:t>
            </a:r>
            <a:endParaRPr lang="en-US" altLang="ko-KR" dirty="0" smtClean="0">
              <a:latin typeface="HY강M" panose="02030600000101010101" pitchFamily="18" charset="-127"/>
              <a:ea typeface="HY강M" panose="02030600000101010101" pitchFamily="18" charset="-127"/>
            </a:endParaRPr>
          </a:p>
          <a:p>
            <a:pPr>
              <a:lnSpc>
                <a:spcPct val="200000"/>
              </a:lnSpc>
            </a:pPr>
            <a:r>
              <a:rPr lang="ko-KR" altLang="ko-KR" dirty="0">
                <a:latin typeface="HY강M" panose="02030600000101010101" pitchFamily="18" charset="-127"/>
                <a:ea typeface="HY강M" panose="02030600000101010101" pitchFamily="18" charset="-127"/>
              </a:rPr>
              <a:t>⑤</a:t>
            </a:r>
            <a:r>
              <a:rPr lang="en-US" altLang="ko-KR" dirty="0" smtClean="0">
                <a:latin typeface="HY강M" panose="02030600000101010101" pitchFamily="18" charset="-127"/>
                <a:ea typeface="HY강M" panose="02030600000101010101" pitchFamily="18" charset="-127"/>
              </a:rPr>
              <a:t> </a:t>
            </a:r>
            <a:r>
              <a:rPr lang="ko-KR" altLang="en-US" dirty="0" err="1" smtClean="0">
                <a:latin typeface="HY강M" panose="02030600000101010101" pitchFamily="18" charset="-127"/>
                <a:ea typeface="HY강M" panose="02030600000101010101" pitchFamily="18" charset="-127"/>
              </a:rPr>
              <a:t>베이루트본</a:t>
            </a:r>
            <a:r>
              <a:rPr lang="en-US" altLang="ko-KR" dirty="0" smtClean="0">
                <a:latin typeface="HY강M" panose="02030600000101010101" pitchFamily="18" charset="-127"/>
                <a:ea typeface="HY강M" panose="02030600000101010101" pitchFamily="18" charset="-127"/>
              </a:rPr>
              <a:t>(Lebanon, 1956):‘</a:t>
            </a:r>
            <a:r>
              <a:rPr lang="ko-KR" altLang="en-US" dirty="0" err="1" smtClean="0">
                <a:latin typeface="HY강M" panose="02030600000101010101" pitchFamily="18" charset="-127"/>
                <a:ea typeface="HY강M" panose="02030600000101010101" pitchFamily="18" charset="-127"/>
              </a:rPr>
              <a:t>살하니</a:t>
            </a:r>
            <a:r>
              <a:rPr lang="en-US" altLang="ko-KR" dirty="0" smtClean="0">
                <a:latin typeface="HY강M" panose="02030600000101010101" pitchFamily="18" charset="-127"/>
                <a:ea typeface="HY강M" panose="02030600000101010101" pitchFamily="18" charset="-127"/>
              </a:rPr>
              <a:t>’</a:t>
            </a:r>
            <a:r>
              <a:rPr lang="ko-KR" altLang="en-US" dirty="0" smtClean="0">
                <a:latin typeface="HY강M" panose="02030600000101010101" pitchFamily="18" charset="-127"/>
                <a:ea typeface="HY강M" panose="02030600000101010101" pitchFamily="18" charset="-127"/>
              </a:rPr>
              <a:t>신부 번역</a:t>
            </a:r>
            <a:endParaRPr lang="en-US" altLang="ko-KR" dirty="0" smtClean="0">
              <a:latin typeface="HY강M" panose="02030600000101010101" pitchFamily="18" charset="-127"/>
              <a:ea typeface="HY강M" panose="02030600000101010101" pitchFamily="18" charset="-127"/>
            </a:endParaRPr>
          </a:p>
          <a:p>
            <a:pPr>
              <a:lnSpc>
                <a:spcPct val="200000"/>
              </a:lnSpc>
            </a:pPr>
            <a:endParaRPr lang="ko-KR" altLang="en-US" dirty="0">
              <a:latin typeface="HY강M" panose="02030600000101010101" pitchFamily="18" charset="-127"/>
              <a:ea typeface="HY강M" panose="02030600000101010101" pitchFamily="18" charset="-127"/>
            </a:endParaRPr>
          </a:p>
        </p:txBody>
      </p:sp>
      <p:pic>
        <p:nvPicPr>
          <p:cNvPr id="9" name="Picture 4" descr="http://www.bumwoosa.co.kr/data/file/99/99245ae663ea626d2bc31d7b73a7314c.jpg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2048308"/>
            <a:ext cx="2047875" cy="2990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83897091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 txBox="1">
            <a:spLocks/>
          </p:cNvSpPr>
          <p:nvPr/>
        </p:nvSpPr>
        <p:spPr>
          <a:xfrm>
            <a:off x="395536" y="404664"/>
            <a:ext cx="8307456" cy="1008112"/>
          </a:xfrm>
          <a:prstGeom prst="rect">
            <a:avLst/>
          </a:prstGeom>
          <a:solidFill>
            <a:schemeClr val="tx1"/>
          </a:solidFill>
        </p:spPr>
        <p:txBody>
          <a:bodyPr>
            <a:normAutofit/>
          </a:bodyPr>
          <a:lstStyle/>
          <a:p>
            <a:pPr marL="265176" lvl="0" indent="-265176">
              <a:lnSpc>
                <a:spcPct val="150000"/>
              </a:lnSpc>
              <a:spcBef>
                <a:spcPts val="250"/>
              </a:spcBef>
              <a:buClr>
                <a:schemeClr val="accent1"/>
              </a:buClr>
              <a:buSzPct val="80000"/>
              <a:buFont typeface="Wingdings 2"/>
              <a:buChar char=""/>
            </a:pPr>
            <a:r>
              <a:rPr kumimoji="0" lang="en-US" altLang="ko-KR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맑은 고딕"/>
                <a:ea typeface="맑은 고딕"/>
                <a:cs typeface="+mn-cs"/>
              </a:rPr>
              <a:t>‘</a:t>
            </a:r>
            <a:r>
              <a:rPr kumimoji="0" lang="ko-KR" alt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맑은 고딕"/>
                <a:ea typeface="맑은 고딕"/>
                <a:cs typeface="+mn-cs"/>
              </a:rPr>
              <a:t>천일야화</a:t>
            </a:r>
            <a:r>
              <a:rPr kumimoji="0" lang="en-US" altLang="ko-KR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맑은 고딕"/>
                <a:ea typeface="맑은 고딕"/>
                <a:cs typeface="+mn-cs"/>
              </a:rPr>
              <a:t>’</a:t>
            </a:r>
            <a:r>
              <a:rPr kumimoji="0" lang="ko-KR" alt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맑은 고딕"/>
                <a:ea typeface="맑은 고딕"/>
                <a:cs typeface="+mn-cs"/>
              </a:rPr>
              <a:t>의 기원과 유래</a:t>
            </a:r>
            <a:r>
              <a:rPr kumimoji="0" lang="en-US" altLang="ko-KR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맑은 고딕"/>
                <a:ea typeface="맑은 고딕"/>
                <a:cs typeface="+mn-cs"/>
              </a:rPr>
              <a:t> 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ko-KR" smtClean="0"/>
              <a:t>2013-10-12</a:t>
            </a:r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C26F00-7078-4601-8016-0E43D5AE7F21}" type="slidenum">
              <a:rPr lang="ko-KR" altLang="en-US" smtClean="0"/>
              <a:pPr/>
              <a:t>34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ko-KR" altLang="en-US" smtClean="0"/>
              <a:t>동서비교문학회</a:t>
            </a:r>
            <a:r>
              <a:rPr lang="en-US" altLang="ko-KR" smtClean="0"/>
              <a:t>/</a:t>
            </a:r>
            <a:r>
              <a:rPr lang="ko-KR" altLang="en-US" smtClean="0"/>
              <a:t>세계문학콜로키움</a:t>
            </a:r>
            <a:endParaRPr lang="ko-KR" altLang="en-US"/>
          </a:p>
        </p:txBody>
      </p:sp>
      <p:sp>
        <p:nvSpPr>
          <p:cNvPr id="11" name="TextBox 10"/>
          <p:cNvSpPr txBox="1"/>
          <p:nvPr/>
        </p:nvSpPr>
        <p:spPr>
          <a:xfrm>
            <a:off x="971600" y="3527761"/>
            <a:ext cx="7344816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1400" b="1" dirty="0" smtClean="0">
                <a:latin typeface="휴먼둥근헤드라인" pitchFamily="18" charset="-127"/>
                <a:ea typeface="휴먼둥근헤드라인" pitchFamily="18" charset="-127"/>
                <a:cs typeface="한컴바탕" pitchFamily="18" charset="2"/>
              </a:rPr>
              <a:t>‘</a:t>
            </a:r>
            <a:r>
              <a:rPr lang="ko-KR" altLang="en-US" sz="1400" b="1" dirty="0" err="1" smtClean="0">
                <a:latin typeface="휴먼둥근헤드라인" pitchFamily="18" charset="-127"/>
                <a:ea typeface="휴먼둥근헤드라인" pitchFamily="18" charset="-127"/>
                <a:cs typeface="한컴바탕" pitchFamily="18" charset="2"/>
              </a:rPr>
              <a:t>드</a:t>
            </a:r>
            <a:r>
              <a:rPr lang="ko-KR" altLang="en-US" sz="1400" b="1" dirty="0" smtClean="0">
                <a:latin typeface="휴먼둥근헤드라인" pitchFamily="18" charset="-127"/>
                <a:ea typeface="휴먼둥근헤드라인" pitchFamily="18" charset="-127"/>
                <a:cs typeface="한컴바탕" pitchFamily="18" charset="2"/>
              </a:rPr>
              <a:t> 사시</a:t>
            </a:r>
            <a:r>
              <a:rPr lang="en-US" altLang="ko-KR" sz="1400" b="1" dirty="0" smtClean="0">
                <a:latin typeface="휴먼둥근헤드라인" pitchFamily="18" charset="-127"/>
                <a:ea typeface="휴먼둥근헤드라인" pitchFamily="18" charset="-127"/>
                <a:cs typeface="한컴바탕" pitchFamily="18" charset="2"/>
              </a:rPr>
              <a:t>(De </a:t>
            </a:r>
            <a:r>
              <a:rPr lang="en-US" altLang="ko-KR" sz="1400" b="1" dirty="0" err="1" smtClean="0">
                <a:latin typeface="휴먼둥근헤드라인" pitchFamily="18" charset="-127"/>
                <a:ea typeface="휴먼둥근헤드라인" pitchFamily="18" charset="-127"/>
                <a:cs typeface="한컴바탕" pitchFamily="18" charset="2"/>
              </a:rPr>
              <a:t>Sacy</a:t>
            </a:r>
            <a:r>
              <a:rPr lang="en-US" altLang="ko-KR" sz="1400" b="1" dirty="0" smtClean="0">
                <a:latin typeface="휴먼둥근헤드라인" pitchFamily="18" charset="-127"/>
                <a:ea typeface="휴먼둥근헤드라인" pitchFamily="18" charset="-127"/>
                <a:cs typeface="한컴바탕" pitchFamily="18" charset="2"/>
              </a:rPr>
              <a:t>) : </a:t>
            </a:r>
            <a:r>
              <a:rPr lang="ko-KR" altLang="en-US" sz="1400" b="1" dirty="0" smtClean="0">
                <a:latin typeface="휴먼둥근헤드라인" pitchFamily="18" charset="-127"/>
                <a:ea typeface="휴먼둥근헤드라인" pitchFamily="18" charset="-127"/>
                <a:cs typeface="한컴바탕" pitchFamily="18" charset="2"/>
              </a:rPr>
              <a:t>프랑스 이슬람학자 「현자들의 잡지」</a:t>
            </a:r>
            <a:r>
              <a:rPr lang="en-US" altLang="ko-KR" sz="1400" b="1" dirty="0" smtClean="0">
                <a:latin typeface="휴먼둥근헤드라인" pitchFamily="18" charset="-127"/>
                <a:ea typeface="휴먼둥근헤드라인" pitchFamily="18" charset="-127"/>
                <a:cs typeface="한컴바탕" pitchFamily="18" charset="2"/>
              </a:rPr>
              <a:t>(1817)</a:t>
            </a:r>
          </a:p>
          <a:p>
            <a:pPr>
              <a:lnSpc>
                <a:spcPct val="150000"/>
              </a:lnSpc>
            </a:pPr>
            <a:r>
              <a:rPr lang="ko-KR" altLang="en-US" sz="1400" dirty="0" smtClean="0">
                <a:latin typeface="한컴바탕" pitchFamily="18" charset="2"/>
                <a:ea typeface="한컴바탕" pitchFamily="18" charset="2"/>
                <a:cs typeface="한컴바탕" pitchFamily="18" charset="2"/>
              </a:rPr>
              <a:t>페르시아어에서 번역되었다는 </a:t>
            </a:r>
            <a:r>
              <a:rPr lang="ko-KR" altLang="en-US" sz="1400" dirty="0" err="1" smtClean="0">
                <a:latin typeface="한컴바탕" pitchFamily="18" charset="2"/>
                <a:ea typeface="한컴바탕" pitchFamily="18" charset="2"/>
                <a:cs typeface="한컴바탕" pitchFamily="18" charset="2"/>
              </a:rPr>
              <a:t>마스우디의</a:t>
            </a:r>
            <a:r>
              <a:rPr lang="ko-KR" altLang="en-US" sz="1400" dirty="0" smtClean="0">
                <a:latin typeface="한컴바탕" pitchFamily="18" charset="2"/>
                <a:ea typeface="한컴바탕" pitchFamily="18" charset="2"/>
                <a:cs typeface="한컴바탕" pitchFamily="18" charset="2"/>
              </a:rPr>
              <a:t> 비평은 왜곡되었으며</a:t>
            </a:r>
            <a:r>
              <a:rPr lang="en-US" altLang="ko-KR" sz="1400" dirty="0" smtClean="0">
                <a:latin typeface="한컴바탕" pitchFamily="18" charset="2"/>
                <a:ea typeface="한컴바탕" pitchFamily="18" charset="2"/>
                <a:cs typeface="한컴바탕" pitchFamily="18" charset="2"/>
              </a:rPr>
              <a:t>, </a:t>
            </a:r>
            <a:r>
              <a:rPr lang="ko-KR" altLang="en-US" sz="1400" dirty="0" smtClean="0">
                <a:latin typeface="한컴바탕" pitchFamily="18" charset="2"/>
                <a:ea typeface="한컴바탕" pitchFamily="18" charset="2"/>
                <a:cs typeface="한컴바탕" pitchFamily="18" charset="2"/>
              </a:rPr>
              <a:t>이야기에 나타나는 이슬람적 정신을 증거로 천일야화 전체가 고유한 아랍문학이라고 주장한다</a:t>
            </a:r>
            <a:r>
              <a:rPr lang="en-US" altLang="ko-KR" sz="1400" dirty="0" smtClean="0">
                <a:latin typeface="한컴바탕" pitchFamily="18" charset="2"/>
                <a:ea typeface="한컴바탕" pitchFamily="18" charset="2"/>
                <a:cs typeface="한컴바탕" pitchFamily="18" charset="2"/>
              </a:rPr>
              <a:t>. </a:t>
            </a:r>
            <a:endParaRPr lang="ko-KR" altLang="en-US" sz="1400" dirty="0" smtClean="0">
              <a:latin typeface="한컴바탕" pitchFamily="18" charset="2"/>
              <a:ea typeface="한컴바탕" pitchFamily="18" charset="2"/>
              <a:cs typeface="한컴바탕" pitchFamily="18" charset="2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971600" y="1508197"/>
            <a:ext cx="7344816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1400" b="1" dirty="0" smtClean="0">
                <a:latin typeface="휴먼둥근헤드라인" pitchFamily="18" charset="-127"/>
                <a:ea typeface="휴먼둥근헤드라인" pitchFamily="18" charset="-127"/>
                <a:cs typeface="한컴바탕" pitchFamily="18" charset="2"/>
              </a:rPr>
              <a:t>‘</a:t>
            </a:r>
            <a:r>
              <a:rPr lang="ko-KR" altLang="en-US" sz="1400" b="1" dirty="0" err="1" smtClean="0">
                <a:latin typeface="휴먼둥근헤드라인" pitchFamily="18" charset="-127"/>
                <a:ea typeface="휴먼둥근헤드라인" pitchFamily="18" charset="-127"/>
                <a:cs typeface="한컴바탕" pitchFamily="18" charset="2"/>
              </a:rPr>
              <a:t>마스우디</a:t>
            </a:r>
            <a:r>
              <a:rPr lang="en-US" altLang="ko-KR" sz="1400" b="1" dirty="0" smtClean="0">
                <a:latin typeface="휴먼둥근헤드라인" pitchFamily="18" charset="-127"/>
                <a:ea typeface="휴먼둥근헤드라인" pitchFamily="18" charset="-127"/>
                <a:cs typeface="한컴바탕" pitchFamily="18" charset="2"/>
              </a:rPr>
              <a:t>’(957) 『</a:t>
            </a:r>
            <a:r>
              <a:rPr lang="ko-KR" altLang="en-US" sz="1400" b="1" dirty="0" smtClean="0">
                <a:latin typeface="휴먼둥근헤드라인" pitchFamily="18" charset="-127"/>
                <a:ea typeface="휴먼둥근헤드라인" pitchFamily="18" charset="-127"/>
                <a:cs typeface="한컴바탕" pitchFamily="18" charset="2"/>
              </a:rPr>
              <a:t>황금빛 초원</a:t>
            </a:r>
            <a:r>
              <a:rPr lang="en-US" altLang="ko-KR" sz="1400" b="1" dirty="0" smtClean="0">
                <a:latin typeface="휴먼둥근헤드라인" pitchFamily="18" charset="-127"/>
                <a:ea typeface="휴먼둥근헤드라인" pitchFamily="18" charset="-127"/>
                <a:cs typeface="한컴바탕" pitchFamily="18" charset="2"/>
              </a:rPr>
              <a:t>』</a:t>
            </a:r>
          </a:p>
          <a:p>
            <a:pPr>
              <a:lnSpc>
                <a:spcPct val="150000"/>
              </a:lnSpc>
            </a:pPr>
            <a:r>
              <a:rPr lang="ko-KR" altLang="en-US" sz="1400" dirty="0" smtClean="0">
                <a:latin typeface="한컴바탕" pitchFamily="18" charset="2"/>
                <a:ea typeface="한컴바탕" pitchFamily="18" charset="2"/>
                <a:cs typeface="한컴바탕" pitchFamily="18" charset="2"/>
              </a:rPr>
              <a:t>이 이야기들은 </a:t>
            </a:r>
            <a:r>
              <a:rPr lang="ko-KR" altLang="en-US" sz="1400" dirty="0" err="1" smtClean="0">
                <a:latin typeface="한컴바탕" pitchFamily="18" charset="2"/>
                <a:ea typeface="한컴바탕" pitchFamily="18" charset="2"/>
                <a:cs typeface="한컴바탕" pitchFamily="18" charset="2"/>
              </a:rPr>
              <a:t>인이위로</a:t>
            </a:r>
            <a:r>
              <a:rPr lang="ko-KR" altLang="en-US" sz="1400" dirty="0" smtClean="0">
                <a:latin typeface="한컴바탕" pitchFamily="18" charset="2"/>
                <a:ea typeface="한컴바탕" pitchFamily="18" charset="2"/>
                <a:cs typeface="한컴바탕" pitchFamily="18" charset="2"/>
              </a:rPr>
              <a:t> 만들어 낸 전설에서 비롯되며</a:t>
            </a:r>
            <a:r>
              <a:rPr lang="en-US" altLang="ko-KR" sz="1400" dirty="0" smtClean="0">
                <a:latin typeface="한컴바탕" pitchFamily="18" charset="2"/>
                <a:ea typeface="한컴바탕" pitchFamily="18" charset="2"/>
                <a:cs typeface="한컴바탕" pitchFamily="18" charset="2"/>
              </a:rPr>
              <a:t>, </a:t>
            </a:r>
            <a:r>
              <a:rPr lang="ko-KR" altLang="en-US" sz="1400" dirty="0" smtClean="0">
                <a:latin typeface="한컴바탕" pitchFamily="18" charset="2"/>
                <a:ea typeface="한컴바탕" pitchFamily="18" charset="2"/>
                <a:cs typeface="한컴바탕" pitchFamily="18" charset="2"/>
              </a:rPr>
              <a:t>이야기로 왕에게 가까이 하려는 사람들이 만들어 낸 것이다</a:t>
            </a:r>
            <a:r>
              <a:rPr lang="en-US" altLang="ko-KR" sz="1400" dirty="0" smtClean="0">
                <a:latin typeface="한컴바탕" pitchFamily="18" charset="2"/>
                <a:ea typeface="한컴바탕" pitchFamily="18" charset="2"/>
                <a:cs typeface="한컴바탕" pitchFamily="18" charset="2"/>
              </a:rPr>
              <a:t>. </a:t>
            </a:r>
            <a:r>
              <a:rPr lang="ko-KR" altLang="en-US" sz="1400" dirty="0" smtClean="0">
                <a:latin typeface="한컴바탕" pitchFamily="18" charset="2"/>
                <a:ea typeface="한컴바탕" pitchFamily="18" charset="2"/>
                <a:cs typeface="한컴바탕" pitchFamily="18" charset="2"/>
              </a:rPr>
              <a:t>그것은 </a:t>
            </a:r>
            <a:r>
              <a:rPr lang="en-US" altLang="ko-KR" sz="1400" dirty="0" smtClean="0">
                <a:latin typeface="한컴바탕" pitchFamily="18" charset="2"/>
                <a:ea typeface="한컴바탕" pitchFamily="18" charset="2"/>
                <a:cs typeface="한컴바탕" pitchFamily="18" charset="2"/>
              </a:rPr>
              <a:t>‘</a:t>
            </a:r>
            <a:r>
              <a:rPr lang="ko-KR" altLang="en-US" sz="1400" dirty="0" err="1" smtClean="0">
                <a:latin typeface="한컴바탕" pitchFamily="18" charset="2"/>
                <a:ea typeface="한컴바탕" pitchFamily="18" charset="2"/>
                <a:cs typeface="한컴바탕" pitchFamily="18" charset="2"/>
              </a:rPr>
              <a:t>하자르</a:t>
            </a:r>
            <a:r>
              <a:rPr lang="ko-KR" altLang="en-US" sz="1400" dirty="0" smtClean="0">
                <a:latin typeface="한컴바탕" pitchFamily="18" charset="2"/>
                <a:ea typeface="한컴바탕" pitchFamily="18" charset="2"/>
                <a:cs typeface="한컴바탕" pitchFamily="18" charset="2"/>
              </a:rPr>
              <a:t> </a:t>
            </a:r>
            <a:r>
              <a:rPr lang="ko-KR" altLang="en-US" sz="1400" dirty="0" err="1" smtClean="0">
                <a:latin typeface="한컴바탕" pitchFamily="18" charset="2"/>
                <a:ea typeface="한컴바탕" pitchFamily="18" charset="2"/>
                <a:cs typeface="한컴바탕" pitchFamily="18" charset="2"/>
              </a:rPr>
              <a:t>아흐사나</a:t>
            </a:r>
            <a:r>
              <a:rPr lang="en-US" altLang="ko-KR" sz="1400" dirty="0" smtClean="0">
                <a:latin typeface="한컴바탕" pitchFamily="18" charset="2"/>
                <a:ea typeface="한컴바탕" pitchFamily="18" charset="2"/>
                <a:cs typeface="한컴바탕" pitchFamily="18" charset="2"/>
              </a:rPr>
              <a:t>’</a:t>
            </a:r>
            <a:r>
              <a:rPr lang="ko-KR" altLang="en-US" sz="1400" dirty="0" smtClean="0">
                <a:latin typeface="한컴바탕" pitchFamily="18" charset="2"/>
                <a:ea typeface="한컴바탕" pitchFamily="18" charset="2"/>
                <a:cs typeface="한컴바탕" pitchFamily="18" charset="2"/>
              </a:rPr>
              <a:t>와 같이 페르시아어</a:t>
            </a:r>
            <a:r>
              <a:rPr lang="en-US" altLang="ko-KR" sz="1400" dirty="0" smtClean="0">
                <a:latin typeface="한컴바탕" pitchFamily="18" charset="2"/>
                <a:ea typeface="한컴바탕" pitchFamily="18" charset="2"/>
                <a:cs typeface="한컴바탕" pitchFamily="18" charset="2"/>
              </a:rPr>
              <a:t>, </a:t>
            </a:r>
            <a:r>
              <a:rPr lang="ko-KR" altLang="en-US" sz="1400" dirty="0" smtClean="0">
                <a:latin typeface="한컴바탕" pitchFamily="18" charset="2"/>
                <a:ea typeface="한컴바탕" pitchFamily="18" charset="2"/>
                <a:cs typeface="한컴바탕" pitchFamily="18" charset="2"/>
              </a:rPr>
              <a:t>인도어</a:t>
            </a:r>
            <a:r>
              <a:rPr lang="en-US" altLang="ko-KR" sz="1400" dirty="0" smtClean="0">
                <a:latin typeface="한컴바탕" pitchFamily="18" charset="2"/>
                <a:ea typeface="한컴바탕" pitchFamily="18" charset="2"/>
                <a:cs typeface="한컴바탕" pitchFamily="18" charset="2"/>
              </a:rPr>
              <a:t>, </a:t>
            </a:r>
            <a:r>
              <a:rPr lang="ko-KR" altLang="en-US" sz="1400" dirty="0" err="1" smtClean="0">
                <a:latin typeface="한컴바탕" pitchFamily="18" charset="2"/>
                <a:ea typeface="한컴바탕" pitchFamily="18" charset="2"/>
                <a:cs typeface="한컴바탕" pitchFamily="18" charset="2"/>
              </a:rPr>
              <a:t>로마어에서</a:t>
            </a:r>
            <a:r>
              <a:rPr lang="ko-KR" altLang="en-US" sz="1400" dirty="0" smtClean="0">
                <a:latin typeface="한컴바탕" pitchFamily="18" charset="2"/>
                <a:ea typeface="한컴바탕" pitchFamily="18" charset="2"/>
                <a:cs typeface="한컴바탕" pitchFamily="18" charset="2"/>
              </a:rPr>
              <a:t> 번역되어 우리에게 알려진 책을 통해서였고</a:t>
            </a:r>
            <a:r>
              <a:rPr lang="en-US" altLang="ko-KR" sz="1400" dirty="0" smtClean="0">
                <a:latin typeface="한컴바탕" pitchFamily="18" charset="2"/>
                <a:ea typeface="한컴바탕" pitchFamily="18" charset="2"/>
                <a:cs typeface="한컴바탕" pitchFamily="18" charset="2"/>
              </a:rPr>
              <a:t>, </a:t>
            </a:r>
            <a:r>
              <a:rPr lang="ko-KR" altLang="en-US" sz="1400" dirty="0" err="1" smtClean="0">
                <a:latin typeface="한컴바탕" pitchFamily="18" charset="2"/>
                <a:ea typeface="한컴바탕" pitchFamily="18" charset="2"/>
                <a:cs typeface="한컴바탕" pitchFamily="18" charset="2"/>
              </a:rPr>
              <a:t>하자르</a:t>
            </a:r>
            <a:r>
              <a:rPr lang="ko-KR" altLang="en-US" sz="1400" dirty="0" smtClean="0">
                <a:latin typeface="한컴바탕" pitchFamily="18" charset="2"/>
                <a:ea typeface="한컴바탕" pitchFamily="18" charset="2"/>
                <a:cs typeface="한컴바탕" pitchFamily="18" charset="2"/>
              </a:rPr>
              <a:t> </a:t>
            </a:r>
            <a:r>
              <a:rPr lang="ko-KR" altLang="en-US" sz="1400" dirty="0" err="1" smtClean="0">
                <a:latin typeface="한컴바탕" pitchFamily="18" charset="2"/>
                <a:ea typeface="한컴바탕" pitchFamily="18" charset="2"/>
                <a:cs typeface="한컴바탕" pitchFamily="18" charset="2"/>
              </a:rPr>
              <a:t>아흐사나는</a:t>
            </a:r>
            <a:r>
              <a:rPr lang="ko-KR" altLang="en-US" sz="1400" dirty="0" smtClean="0">
                <a:latin typeface="한컴바탕" pitchFamily="18" charset="2"/>
                <a:ea typeface="한컴바탕" pitchFamily="18" charset="2"/>
                <a:cs typeface="한컴바탕" pitchFamily="18" charset="2"/>
              </a:rPr>
              <a:t> 페르시아어로 </a:t>
            </a:r>
            <a:r>
              <a:rPr lang="en-US" altLang="ko-KR" sz="1400" dirty="0" smtClean="0">
                <a:latin typeface="한컴바탕" pitchFamily="18" charset="2"/>
                <a:ea typeface="한컴바탕" pitchFamily="18" charset="2"/>
                <a:cs typeface="한컴바탕" pitchFamily="18" charset="2"/>
              </a:rPr>
              <a:t>‘</a:t>
            </a:r>
            <a:r>
              <a:rPr lang="ko-KR" altLang="en-US" sz="1400" dirty="0" err="1" smtClean="0">
                <a:latin typeface="한컴바탕" pitchFamily="18" charset="2"/>
                <a:ea typeface="한컴바탕" pitchFamily="18" charset="2"/>
                <a:cs typeface="한컴바탕" pitchFamily="18" charset="2"/>
              </a:rPr>
              <a:t>천개의</a:t>
            </a:r>
            <a:r>
              <a:rPr lang="ko-KR" altLang="en-US" sz="1400" dirty="0" smtClean="0">
                <a:latin typeface="한컴바탕" pitchFamily="18" charset="2"/>
                <a:ea typeface="한컴바탕" pitchFamily="18" charset="2"/>
                <a:cs typeface="한컴바탕" pitchFamily="18" charset="2"/>
              </a:rPr>
              <a:t> 전설</a:t>
            </a:r>
            <a:r>
              <a:rPr lang="en-US" altLang="ko-KR" sz="1400" dirty="0" smtClean="0">
                <a:latin typeface="한컴바탕" pitchFamily="18" charset="2"/>
                <a:ea typeface="한컴바탕" pitchFamily="18" charset="2"/>
                <a:cs typeface="한컴바탕" pitchFamily="18" charset="2"/>
              </a:rPr>
              <a:t>’</a:t>
            </a:r>
            <a:r>
              <a:rPr lang="ko-KR" altLang="en-US" sz="1400" dirty="0" smtClean="0">
                <a:latin typeface="한컴바탕" pitchFamily="18" charset="2"/>
                <a:ea typeface="한컴바탕" pitchFamily="18" charset="2"/>
                <a:cs typeface="한컴바탕" pitchFamily="18" charset="2"/>
              </a:rPr>
              <a:t>이란 의미이다</a:t>
            </a:r>
            <a:r>
              <a:rPr lang="en-US" altLang="ko-KR" sz="1400" dirty="0" smtClean="0">
                <a:latin typeface="한컴바탕" pitchFamily="18" charset="2"/>
                <a:ea typeface="한컴바탕" pitchFamily="18" charset="2"/>
                <a:cs typeface="한컴바탕" pitchFamily="18" charset="2"/>
              </a:rPr>
              <a:t>. </a:t>
            </a:r>
            <a:r>
              <a:rPr lang="ko-KR" altLang="en-US" sz="1400" dirty="0" smtClean="0">
                <a:latin typeface="한컴바탕" pitchFamily="18" charset="2"/>
                <a:ea typeface="한컴바탕" pitchFamily="18" charset="2"/>
                <a:cs typeface="한컴바탕" pitchFamily="18" charset="2"/>
              </a:rPr>
              <a:t>사람들은 이 책을 </a:t>
            </a:r>
            <a:r>
              <a:rPr lang="en-US" altLang="ko-KR" sz="1400" dirty="0" smtClean="0">
                <a:latin typeface="한컴바탕" pitchFamily="18" charset="2"/>
                <a:ea typeface="한컴바탕" pitchFamily="18" charset="2"/>
                <a:cs typeface="한컴바탕" pitchFamily="18" charset="2"/>
              </a:rPr>
              <a:t>‘</a:t>
            </a:r>
            <a:r>
              <a:rPr lang="ko-KR" altLang="en-US" sz="1400" dirty="0" smtClean="0">
                <a:latin typeface="한컴바탕" pitchFamily="18" charset="2"/>
                <a:ea typeface="한컴바탕" pitchFamily="18" charset="2"/>
                <a:cs typeface="한컴바탕" pitchFamily="18" charset="2"/>
              </a:rPr>
              <a:t>천 밤</a:t>
            </a:r>
            <a:r>
              <a:rPr lang="en-US" altLang="ko-KR" sz="1400" dirty="0" smtClean="0">
                <a:latin typeface="한컴바탕" pitchFamily="18" charset="2"/>
                <a:ea typeface="한컴바탕" pitchFamily="18" charset="2"/>
                <a:cs typeface="한컴바탕" pitchFamily="18" charset="2"/>
              </a:rPr>
              <a:t>’</a:t>
            </a:r>
            <a:r>
              <a:rPr lang="ko-KR" altLang="en-US" sz="1400" dirty="0" smtClean="0">
                <a:latin typeface="한컴바탕" pitchFamily="18" charset="2"/>
                <a:ea typeface="한컴바탕" pitchFamily="18" charset="2"/>
                <a:cs typeface="한컴바탕" pitchFamily="18" charset="2"/>
              </a:rPr>
              <a:t>라 불렀고</a:t>
            </a:r>
            <a:r>
              <a:rPr lang="en-US" altLang="ko-KR" sz="1400" dirty="0" smtClean="0">
                <a:latin typeface="한컴바탕" pitchFamily="18" charset="2"/>
                <a:ea typeface="한컴바탕" pitchFamily="18" charset="2"/>
                <a:cs typeface="한컴바탕" pitchFamily="18" charset="2"/>
              </a:rPr>
              <a:t>, </a:t>
            </a:r>
            <a:r>
              <a:rPr lang="ko-KR" altLang="en-US" sz="1400" dirty="0" smtClean="0">
                <a:latin typeface="한컴바탕" pitchFamily="18" charset="2"/>
                <a:ea typeface="한컴바탕" pitchFamily="18" charset="2"/>
                <a:cs typeface="한컴바탕" pitchFamily="18" charset="2"/>
              </a:rPr>
              <a:t>그것은 왕과 대신</a:t>
            </a:r>
            <a:r>
              <a:rPr lang="en-US" altLang="ko-KR" sz="1400" dirty="0" smtClean="0">
                <a:latin typeface="한컴바탕" pitchFamily="18" charset="2"/>
                <a:ea typeface="한컴바탕" pitchFamily="18" charset="2"/>
                <a:cs typeface="한컴바탕" pitchFamily="18" charset="2"/>
              </a:rPr>
              <a:t>, </a:t>
            </a:r>
            <a:r>
              <a:rPr lang="ko-KR" altLang="en-US" sz="1400" dirty="0" smtClean="0">
                <a:latin typeface="한컴바탕" pitchFamily="18" charset="2"/>
                <a:ea typeface="한컴바탕" pitchFamily="18" charset="2"/>
                <a:cs typeface="한컴바탕" pitchFamily="18" charset="2"/>
              </a:rPr>
              <a:t>대신의 딸 </a:t>
            </a:r>
            <a:r>
              <a:rPr lang="ko-KR" altLang="en-US" sz="1400" dirty="0" err="1" smtClean="0">
                <a:latin typeface="한컴바탕" pitchFamily="18" charset="2"/>
                <a:ea typeface="한컴바탕" pitchFamily="18" charset="2"/>
                <a:cs typeface="한컴바탕" pitchFamily="18" charset="2"/>
              </a:rPr>
              <a:t>샤흐라자드와</a:t>
            </a:r>
            <a:r>
              <a:rPr lang="ko-KR" altLang="en-US" sz="1400" dirty="0" smtClean="0">
                <a:latin typeface="한컴바탕" pitchFamily="18" charset="2"/>
                <a:ea typeface="한컴바탕" pitchFamily="18" charset="2"/>
                <a:cs typeface="한컴바탕" pitchFamily="18" charset="2"/>
              </a:rPr>
              <a:t> 그녀의 여종 </a:t>
            </a:r>
            <a:r>
              <a:rPr lang="ko-KR" altLang="en-US" sz="1400" dirty="0" err="1" smtClean="0">
                <a:latin typeface="한컴바탕" pitchFamily="18" charset="2"/>
                <a:ea typeface="한컴바탕" pitchFamily="18" charset="2"/>
                <a:cs typeface="한컴바탕" pitchFamily="18" charset="2"/>
              </a:rPr>
              <a:t>둔야자드에</a:t>
            </a:r>
            <a:r>
              <a:rPr lang="ko-KR" altLang="en-US" sz="1400" dirty="0" smtClean="0">
                <a:latin typeface="한컴바탕" pitchFamily="18" charset="2"/>
                <a:ea typeface="한컴바탕" pitchFamily="18" charset="2"/>
                <a:cs typeface="한컴바탕" pitchFamily="18" charset="2"/>
              </a:rPr>
              <a:t> 대한 이야기이다</a:t>
            </a:r>
            <a:r>
              <a:rPr lang="en-US" altLang="ko-KR" sz="1400" dirty="0" smtClean="0">
                <a:latin typeface="한컴바탕" pitchFamily="18" charset="2"/>
                <a:ea typeface="한컴바탕" pitchFamily="18" charset="2"/>
                <a:cs typeface="한컴바탕" pitchFamily="18" charset="2"/>
              </a:rPr>
              <a:t>.”</a:t>
            </a:r>
            <a:endParaRPr lang="ko-KR" altLang="en-US" sz="1400" dirty="0" smtClean="0">
              <a:latin typeface="한컴바탕" pitchFamily="18" charset="2"/>
              <a:ea typeface="한컴바탕" pitchFamily="18" charset="2"/>
              <a:cs typeface="한컴바탕" pitchFamily="18" charset="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971601" y="4641447"/>
            <a:ext cx="7344816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1400" b="1" dirty="0" smtClean="0">
                <a:latin typeface="휴먼둥근헤드라인" pitchFamily="18" charset="-127"/>
                <a:ea typeface="휴먼둥근헤드라인" pitchFamily="18" charset="-127"/>
                <a:cs typeface="한컴바탕" pitchFamily="18" charset="2"/>
              </a:rPr>
              <a:t>‘</a:t>
            </a:r>
            <a:r>
              <a:rPr lang="ko-KR" altLang="en-US" sz="1400" b="1" dirty="0" smtClean="0">
                <a:latin typeface="휴먼둥근헤드라인" pitchFamily="18" charset="-127"/>
                <a:ea typeface="휴먼둥근헤드라인" pitchFamily="18" charset="-127"/>
                <a:cs typeface="한컴바탕" pitchFamily="18" charset="2"/>
              </a:rPr>
              <a:t>폰 해머</a:t>
            </a:r>
            <a:r>
              <a:rPr lang="en-US" altLang="ko-KR" sz="1400" b="1" dirty="0" smtClean="0">
                <a:latin typeface="휴먼둥근헤드라인" pitchFamily="18" charset="-127"/>
                <a:ea typeface="휴먼둥근헤드라인" pitchFamily="18" charset="-127"/>
                <a:cs typeface="한컴바탕" pitchFamily="18" charset="2"/>
              </a:rPr>
              <a:t>(Von Hammer) : </a:t>
            </a:r>
            <a:r>
              <a:rPr lang="ko-KR" altLang="en-US" sz="1400" b="1" dirty="0" smtClean="0">
                <a:latin typeface="휴먼둥근헤드라인" pitchFamily="18" charset="-127"/>
                <a:ea typeface="휴먼둥근헤드라인" pitchFamily="18" charset="-127"/>
                <a:cs typeface="한컴바탕" pitchFamily="18" charset="2"/>
              </a:rPr>
              <a:t>오스트리아 이슬람학자 「아시아잡지」</a:t>
            </a:r>
            <a:r>
              <a:rPr lang="en-US" altLang="ko-KR" sz="1400" b="1" dirty="0" smtClean="0">
                <a:latin typeface="휴먼둥근헤드라인" pitchFamily="18" charset="-127"/>
                <a:ea typeface="휴먼둥근헤드라인" pitchFamily="18" charset="-127"/>
                <a:cs typeface="한컴바탕" pitchFamily="18" charset="2"/>
              </a:rPr>
              <a:t>(1823)</a:t>
            </a:r>
          </a:p>
          <a:p>
            <a:pPr>
              <a:lnSpc>
                <a:spcPct val="150000"/>
              </a:lnSpc>
            </a:pPr>
            <a:r>
              <a:rPr lang="ko-KR" altLang="en-US" sz="1400" dirty="0" smtClean="0">
                <a:latin typeface="한컴바탕" pitchFamily="18" charset="2"/>
                <a:ea typeface="한컴바탕" pitchFamily="18" charset="2"/>
                <a:cs typeface="한컴바탕" pitchFamily="18" charset="2"/>
              </a:rPr>
              <a:t>이븐 알</a:t>
            </a:r>
            <a:r>
              <a:rPr lang="en-US" altLang="ko-KR" sz="1400" dirty="0" smtClean="0">
                <a:latin typeface="한컴바탕" pitchFamily="18" charset="2"/>
                <a:ea typeface="한컴바탕" pitchFamily="18" charset="2"/>
                <a:cs typeface="한컴바탕" pitchFamily="18" charset="2"/>
              </a:rPr>
              <a:t>-</a:t>
            </a:r>
            <a:r>
              <a:rPr lang="ko-KR" altLang="en-US" sz="1400" dirty="0" err="1" smtClean="0">
                <a:latin typeface="한컴바탕" pitchFamily="18" charset="2"/>
                <a:ea typeface="한컴바탕" pitchFamily="18" charset="2"/>
                <a:cs typeface="한컴바탕" pitchFamily="18" charset="2"/>
              </a:rPr>
              <a:t>나딤</a:t>
            </a:r>
            <a:r>
              <a:rPr lang="en-US" altLang="ko-KR" sz="1400" dirty="0" smtClean="0">
                <a:latin typeface="한컴바탕" pitchFamily="18" charset="2"/>
                <a:ea typeface="한컴바탕" pitchFamily="18" charset="2"/>
                <a:cs typeface="한컴바탕" pitchFamily="18" charset="2"/>
              </a:rPr>
              <a:t>(980)</a:t>
            </a:r>
            <a:r>
              <a:rPr lang="ko-KR" altLang="en-US" sz="1400" dirty="0" smtClean="0">
                <a:latin typeface="한컴바탕" pitchFamily="18" charset="2"/>
                <a:ea typeface="한컴바탕" pitchFamily="18" charset="2"/>
                <a:cs typeface="한컴바탕" pitchFamily="18" charset="2"/>
              </a:rPr>
              <a:t>의 저서 </a:t>
            </a:r>
            <a:r>
              <a:rPr lang="en-US" altLang="ko-KR" sz="1400" dirty="0" smtClean="0">
                <a:latin typeface="한컴바탕" pitchFamily="18" charset="2"/>
                <a:ea typeface="한컴바탕" pitchFamily="18" charset="2"/>
                <a:cs typeface="한컴바탕" pitchFamily="18" charset="2"/>
              </a:rPr>
              <a:t>‘</a:t>
            </a:r>
            <a:r>
              <a:rPr lang="ko-KR" altLang="en-US" sz="1400" dirty="0" smtClean="0">
                <a:latin typeface="한컴바탕" pitchFamily="18" charset="2"/>
                <a:ea typeface="한컴바탕" pitchFamily="18" charset="2"/>
                <a:cs typeface="한컴바탕" pitchFamily="18" charset="2"/>
              </a:rPr>
              <a:t>목차</a:t>
            </a:r>
            <a:r>
              <a:rPr lang="en-US" altLang="ko-KR" sz="1400" dirty="0" smtClean="0">
                <a:latin typeface="한컴바탕" pitchFamily="18" charset="2"/>
                <a:ea typeface="한컴바탕" pitchFamily="18" charset="2"/>
                <a:cs typeface="한컴바탕" pitchFamily="18" charset="2"/>
              </a:rPr>
              <a:t>’</a:t>
            </a:r>
            <a:r>
              <a:rPr lang="ko-KR" altLang="en-US" sz="1400" dirty="0" smtClean="0">
                <a:latin typeface="한컴바탕" pitchFamily="18" charset="2"/>
                <a:ea typeface="한컴바탕" pitchFamily="18" charset="2"/>
                <a:cs typeface="한컴바탕" pitchFamily="18" charset="2"/>
              </a:rPr>
              <a:t>에 기술된 내용을 증거 자료로 활용하여 </a:t>
            </a:r>
            <a:r>
              <a:rPr lang="en-US" altLang="ko-KR" sz="1400" dirty="0" smtClean="0">
                <a:latin typeface="한컴바탕" pitchFamily="18" charset="2"/>
                <a:ea typeface="한컴바탕" pitchFamily="18" charset="2"/>
                <a:cs typeface="한컴바탕" pitchFamily="18" charset="2"/>
              </a:rPr>
              <a:t>‘</a:t>
            </a:r>
            <a:r>
              <a:rPr lang="ko-KR" altLang="en-US" sz="1400" dirty="0" err="1" smtClean="0">
                <a:latin typeface="한컴바탕" pitchFamily="18" charset="2"/>
                <a:ea typeface="한컴바탕" pitchFamily="18" charset="2"/>
                <a:cs typeface="한컴바탕" pitchFamily="18" charset="2"/>
              </a:rPr>
              <a:t>드</a:t>
            </a:r>
            <a:r>
              <a:rPr lang="ko-KR" altLang="en-US" sz="1400" dirty="0" smtClean="0">
                <a:latin typeface="한컴바탕" pitchFamily="18" charset="2"/>
                <a:ea typeface="한컴바탕" pitchFamily="18" charset="2"/>
                <a:cs typeface="한컴바탕" pitchFamily="18" charset="2"/>
              </a:rPr>
              <a:t> 사시</a:t>
            </a:r>
            <a:r>
              <a:rPr lang="en-US" altLang="ko-KR" sz="1400" dirty="0" smtClean="0">
                <a:latin typeface="한컴바탕" pitchFamily="18" charset="2"/>
                <a:ea typeface="한컴바탕" pitchFamily="18" charset="2"/>
                <a:cs typeface="한컴바탕" pitchFamily="18" charset="2"/>
              </a:rPr>
              <a:t>’</a:t>
            </a:r>
            <a:r>
              <a:rPr lang="ko-KR" altLang="en-US" sz="1400" dirty="0" smtClean="0">
                <a:latin typeface="한컴바탕" pitchFamily="18" charset="2"/>
                <a:ea typeface="한컴바탕" pitchFamily="18" charset="2"/>
                <a:cs typeface="한컴바탕" pitchFamily="18" charset="2"/>
              </a:rPr>
              <a:t>의 주장에 논박</a:t>
            </a:r>
          </a:p>
        </p:txBody>
      </p:sp>
    </p:spTree>
    <p:extLst>
      <p:ext uri="{BB962C8B-B14F-4D97-AF65-F5344CB8AC3E}">
        <p14:creationId xmlns:p14="http://schemas.microsoft.com/office/powerpoint/2010/main" val="362996156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 txBox="1">
            <a:spLocks/>
          </p:cNvSpPr>
          <p:nvPr/>
        </p:nvSpPr>
        <p:spPr>
          <a:xfrm>
            <a:off x="395536" y="404664"/>
            <a:ext cx="8307456" cy="1008112"/>
          </a:xfrm>
          <a:prstGeom prst="rect">
            <a:avLst/>
          </a:prstGeom>
          <a:solidFill>
            <a:schemeClr val="tx1"/>
          </a:solidFill>
        </p:spPr>
        <p:txBody>
          <a:bodyPr>
            <a:normAutofit/>
          </a:bodyPr>
          <a:lstStyle/>
          <a:p>
            <a:pPr marL="265176" lvl="0" indent="-265176">
              <a:lnSpc>
                <a:spcPct val="150000"/>
              </a:lnSpc>
              <a:spcBef>
                <a:spcPts val="250"/>
              </a:spcBef>
              <a:buClr>
                <a:schemeClr val="accent1"/>
              </a:buClr>
              <a:buSzPct val="80000"/>
              <a:buFont typeface="Wingdings 2"/>
              <a:buChar char=""/>
            </a:pPr>
            <a:r>
              <a:rPr kumimoji="0" lang="en-US" altLang="ko-KR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맑은 고딕"/>
                <a:ea typeface="맑은 고딕"/>
                <a:cs typeface="+mn-cs"/>
              </a:rPr>
              <a:t>‘</a:t>
            </a:r>
            <a:r>
              <a:rPr kumimoji="0" lang="ko-KR" alt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맑은 고딕"/>
                <a:ea typeface="맑은 고딕"/>
                <a:cs typeface="+mn-cs"/>
              </a:rPr>
              <a:t>천일야화</a:t>
            </a:r>
            <a:r>
              <a:rPr kumimoji="0" lang="en-US" altLang="ko-KR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맑은 고딕"/>
                <a:ea typeface="맑은 고딕"/>
                <a:cs typeface="+mn-cs"/>
              </a:rPr>
              <a:t>’</a:t>
            </a:r>
            <a:r>
              <a:rPr kumimoji="0" lang="ko-KR" alt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맑은 고딕"/>
                <a:ea typeface="맑은 고딕"/>
                <a:cs typeface="+mn-cs"/>
              </a:rPr>
              <a:t>의 기원과 유래</a:t>
            </a:r>
            <a:r>
              <a:rPr kumimoji="0" lang="en-US" altLang="ko-KR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맑은 고딕"/>
                <a:ea typeface="맑은 고딕"/>
                <a:cs typeface="+mn-cs"/>
              </a:rPr>
              <a:t> 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ko-KR" smtClean="0"/>
              <a:t>2013-10-12</a:t>
            </a:r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C26F00-7078-4601-8016-0E43D5AE7F21}" type="slidenum">
              <a:rPr lang="ko-KR" altLang="en-US" smtClean="0"/>
              <a:pPr/>
              <a:t>35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ko-KR" altLang="en-US" smtClean="0"/>
              <a:t>동서비교문학회</a:t>
            </a:r>
            <a:r>
              <a:rPr lang="en-US" altLang="ko-KR" smtClean="0"/>
              <a:t>/</a:t>
            </a:r>
            <a:r>
              <a:rPr lang="ko-KR" altLang="en-US" smtClean="0"/>
              <a:t>세계문학콜로키움</a:t>
            </a:r>
            <a:endParaRPr lang="ko-KR" altLang="en-US"/>
          </a:p>
        </p:txBody>
      </p:sp>
      <p:graphicFrame>
        <p:nvGraphicFramePr>
          <p:cNvPr id="2" name="다이어그램 1"/>
          <p:cNvGraphicFramePr/>
          <p:nvPr>
            <p:extLst>
              <p:ext uri="{D42A27DB-BD31-4B8C-83A1-F6EECF244321}">
                <p14:modId xmlns:p14="http://schemas.microsoft.com/office/powerpoint/2010/main" val="492129356"/>
              </p:ext>
            </p:extLst>
          </p:nvPr>
        </p:nvGraphicFramePr>
        <p:xfrm>
          <a:off x="1524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506736678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 txBox="1">
            <a:spLocks/>
          </p:cNvSpPr>
          <p:nvPr/>
        </p:nvSpPr>
        <p:spPr>
          <a:xfrm>
            <a:off x="395536" y="404664"/>
            <a:ext cx="8307456" cy="1008112"/>
          </a:xfrm>
          <a:prstGeom prst="rect">
            <a:avLst/>
          </a:prstGeom>
          <a:solidFill>
            <a:schemeClr val="tx1"/>
          </a:solidFill>
        </p:spPr>
        <p:txBody>
          <a:bodyPr>
            <a:normAutofit/>
          </a:bodyPr>
          <a:lstStyle/>
          <a:p>
            <a:pPr marL="265176" lvl="0" indent="-265176">
              <a:lnSpc>
                <a:spcPct val="150000"/>
              </a:lnSpc>
              <a:spcBef>
                <a:spcPts val="250"/>
              </a:spcBef>
              <a:buClr>
                <a:schemeClr val="accent1"/>
              </a:buClr>
              <a:buSzPct val="80000"/>
              <a:buFont typeface="Wingdings 2"/>
              <a:buChar char=""/>
            </a:pPr>
            <a:r>
              <a:rPr kumimoji="0" lang="en-US" altLang="ko-KR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맑은 고딕"/>
                <a:ea typeface="맑은 고딕"/>
                <a:cs typeface="+mn-cs"/>
              </a:rPr>
              <a:t>‘</a:t>
            </a:r>
            <a:r>
              <a:rPr kumimoji="0" lang="ko-KR" alt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맑은 고딕"/>
                <a:ea typeface="맑은 고딕"/>
                <a:cs typeface="+mn-cs"/>
              </a:rPr>
              <a:t>천일야화</a:t>
            </a:r>
            <a:r>
              <a:rPr kumimoji="0" lang="en-US" altLang="ko-KR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맑은 고딕"/>
                <a:ea typeface="맑은 고딕"/>
                <a:cs typeface="+mn-cs"/>
              </a:rPr>
              <a:t>’</a:t>
            </a:r>
            <a:r>
              <a:rPr kumimoji="0" lang="ko-KR" alt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맑은 고딕"/>
                <a:ea typeface="맑은 고딕"/>
                <a:cs typeface="+mn-cs"/>
              </a:rPr>
              <a:t>의 등장인물</a:t>
            </a:r>
            <a:r>
              <a:rPr kumimoji="0" lang="en-US" altLang="ko-KR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맑은 고딕"/>
                <a:ea typeface="맑은 고딕"/>
                <a:cs typeface="+mn-cs"/>
              </a:rPr>
              <a:t> 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ko-KR" smtClean="0"/>
              <a:t>2013-10-12</a:t>
            </a:r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C26F00-7078-4601-8016-0E43D5AE7F21}" type="slidenum">
              <a:rPr lang="ko-KR" altLang="en-US" smtClean="0"/>
              <a:pPr/>
              <a:t>36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ko-KR" altLang="en-US" smtClean="0"/>
              <a:t>동서비교문학회</a:t>
            </a:r>
            <a:r>
              <a:rPr lang="en-US" altLang="ko-KR" smtClean="0"/>
              <a:t>/</a:t>
            </a:r>
            <a:r>
              <a:rPr lang="ko-KR" altLang="en-US" smtClean="0"/>
              <a:t>세계문학콜로키움</a:t>
            </a:r>
            <a:endParaRPr lang="ko-KR" altLang="en-US"/>
          </a:p>
        </p:txBody>
      </p:sp>
      <p:pic>
        <p:nvPicPr>
          <p:cNvPr id="7" name="Picture 6" descr="http://a2.mzstatic.com/us/r30/Publication2/v4/64/67/ee/6467eed1-c667-99a9-7620-8650c3a12b1a/9788984977303.225x225-75.jpg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2038826"/>
            <a:ext cx="2083769" cy="29862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2800111" y="1841434"/>
            <a:ext cx="5873005" cy="32778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ko-KR" altLang="en-US" dirty="0" smtClean="0">
                <a:latin typeface="HY강M" panose="02030600000101010101" pitchFamily="18" charset="-127"/>
                <a:ea typeface="HY강M" panose="02030600000101010101" pitchFamily="18" charset="-127"/>
              </a:rPr>
              <a:t>화자</a:t>
            </a:r>
            <a:r>
              <a:rPr lang="en-US" altLang="ko-KR" dirty="0" smtClean="0">
                <a:latin typeface="HY강M" panose="02030600000101010101" pitchFamily="18" charset="-127"/>
                <a:ea typeface="HY강M" panose="02030600000101010101" pitchFamily="18" charset="-127"/>
              </a:rPr>
              <a:t>: </a:t>
            </a:r>
            <a:r>
              <a:rPr lang="ko-KR" altLang="en-US" dirty="0" err="1" smtClean="0">
                <a:latin typeface="HY강M" panose="02030600000101010101" pitchFamily="18" charset="-127"/>
                <a:ea typeface="HY강M" panose="02030600000101010101" pitchFamily="18" charset="-127"/>
              </a:rPr>
              <a:t>샤흐라자드</a:t>
            </a:r>
            <a:r>
              <a:rPr lang="en-US" altLang="ko-KR" dirty="0" smtClean="0">
                <a:latin typeface="HY강M" panose="02030600000101010101" pitchFamily="18" charset="-127"/>
                <a:ea typeface="HY강M" panose="02030600000101010101" pitchFamily="18" charset="-127"/>
              </a:rPr>
              <a:t>(</a:t>
            </a:r>
            <a:r>
              <a:rPr lang="ko-KR" altLang="en-US" dirty="0" smtClean="0">
                <a:latin typeface="HY강M" panose="02030600000101010101" pitchFamily="18" charset="-127"/>
                <a:ea typeface="HY강M" panose="02030600000101010101" pitchFamily="18" charset="-127"/>
              </a:rPr>
              <a:t>장관의 딸</a:t>
            </a:r>
            <a:r>
              <a:rPr lang="en-US" altLang="ko-KR" dirty="0" smtClean="0">
                <a:latin typeface="HY강M" panose="02030600000101010101" pitchFamily="18" charset="-127"/>
                <a:ea typeface="HY강M" panose="02030600000101010101" pitchFamily="18" charset="-127"/>
              </a:rPr>
              <a:t>/ </a:t>
            </a:r>
            <a:r>
              <a:rPr lang="ko-KR" altLang="en-US" dirty="0" err="1" smtClean="0">
                <a:latin typeface="HY강M" panose="02030600000101010101" pitchFamily="18" charset="-127"/>
                <a:ea typeface="HY강M" panose="02030600000101010101" pitchFamily="18" charset="-127"/>
              </a:rPr>
              <a:t>칼리파</a:t>
            </a:r>
            <a:r>
              <a:rPr lang="ko-KR" altLang="en-US" dirty="0" smtClean="0">
                <a:latin typeface="HY강M" panose="02030600000101010101" pitchFamily="18" charset="-127"/>
                <a:ea typeface="HY강M" panose="02030600000101010101" pitchFamily="18" charset="-127"/>
              </a:rPr>
              <a:t> 딸의 여종</a:t>
            </a:r>
            <a:r>
              <a:rPr lang="en-US" altLang="ko-KR" dirty="0" smtClean="0">
                <a:latin typeface="HY강M" panose="02030600000101010101" pitchFamily="18" charset="-127"/>
                <a:ea typeface="HY강M" panose="02030600000101010101" pitchFamily="18" charset="-127"/>
              </a:rPr>
              <a:t>) </a:t>
            </a:r>
            <a:endParaRPr lang="en-US" altLang="ko-KR" dirty="0">
              <a:latin typeface="HY강M" panose="02030600000101010101" pitchFamily="18" charset="-127"/>
              <a:ea typeface="HY강M" panose="02030600000101010101" pitchFamily="18" charset="-127"/>
            </a:endParaRPr>
          </a:p>
          <a:p>
            <a:pPr>
              <a:lnSpc>
                <a:spcPct val="200000"/>
              </a:lnSpc>
            </a:pPr>
            <a:r>
              <a:rPr lang="ko-KR" altLang="en-US" dirty="0" smtClean="0">
                <a:latin typeface="HY강M" panose="02030600000101010101" pitchFamily="18" charset="-127"/>
                <a:ea typeface="HY강M" panose="02030600000101010101" pitchFamily="18" charset="-127"/>
              </a:rPr>
              <a:t>등장인물</a:t>
            </a:r>
            <a:r>
              <a:rPr lang="en-US" altLang="ko-KR" dirty="0" smtClean="0">
                <a:latin typeface="HY강M" panose="02030600000101010101" pitchFamily="18" charset="-127"/>
                <a:ea typeface="HY강M" panose="02030600000101010101" pitchFamily="18" charset="-127"/>
              </a:rPr>
              <a:t>: </a:t>
            </a:r>
            <a:r>
              <a:rPr lang="ko-KR" altLang="en-US" dirty="0" err="1" smtClean="0">
                <a:latin typeface="HY강M" panose="02030600000101010101" pitchFamily="18" charset="-127"/>
                <a:ea typeface="HY강M" panose="02030600000101010101" pitchFamily="18" charset="-127"/>
              </a:rPr>
              <a:t>샤흐라자드</a:t>
            </a:r>
            <a:r>
              <a:rPr lang="ko-KR" altLang="en-US" dirty="0" smtClean="0">
                <a:latin typeface="HY강M" panose="02030600000101010101" pitchFamily="18" charset="-127"/>
                <a:ea typeface="HY강M" panose="02030600000101010101" pitchFamily="18" charset="-127"/>
              </a:rPr>
              <a:t> </a:t>
            </a:r>
            <a:r>
              <a:rPr lang="en-US" altLang="ko-KR" dirty="0" smtClean="0">
                <a:latin typeface="HY강M" panose="02030600000101010101" pitchFamily="18" charset="-127"/>
                <a:ea typeface="HY강M" panose="02030600000101010101" pitchFamily="18" charset="-127"/>
              </a:rPr>
              <a:t>+ </a:t>
            </a:r>
            <a:r>
              <a:rPr lang="ko-KR" altLang="en-US" dirty="0" err="1" smtClean="0">
                <a:latin typeface="HY강M" panose="02030600000101010101" pitchFamily="18" charset="-127"/>
                <a:ea typeface="HY강M" panose="02030600000101010101" pitchFamily="18" charset="-127"/>
              </a:rPr>
              <a:t>샤흐라야르王</a:t>
            </a:r>
            <a:endParaRPr lang="en-US" altLang="ko-KR" dirty="0">
              <a:latin typeface="HY강M" panose="02030600000101010101" pitchFamily="18" charset="-127"/>
              <a:ea typeface="HY강M" panose="02030600000101010101" pitchFamily="18" charset="-127"/>
            </a:endParaRPr>
          </a:p>
          <a:p>
            <a:pPr>
              <a:lnSpc>
                <a:spcPct val="150000"/>
              </a:lnSpc>
            </a:pPr>
            <a:r>
              <a:rPr lang="ko-KR" altLang="en-US" dirty="0" err="1" smtClean="0">
                <a:latin typeface="HY강M" panose="02030600000101010101" pitchFamily="18" charset="-127"/>
                <a:ea typeface="HY강M" panose="02030600000101010101" pitchFamily="18" charset="-127"/>
              </a:rPr>
              <a:t>숨은인물</a:t>
            </a:r>
            <a:r>
              <a:rPr lang="en-US" altLang="ko-KR" dirty="0">
                <a:latin typeface="HY강M" panose="02030600000101010101" pitchFamily="18" charset="-127"/>
                <a:ea typeface="HY강M" panose="02030600000101010101" pitchFamily="18" charset="-127"/>
              </a:rPr>
              <a:t>: </a:t>
            </a:r>
            <a:r>
              <a:rPr lang="en-US" altLang="ko-KR" dirty="0" smtClean="0">
                <a:latin typeface="HY강M" panose="02030600000101010101" pitchFamily="18" charset="-127"/>
                <a:ea typeface="HY강M" panose="02030600000101010101" pitchFamily="18" charset="-127"/>
              </a:rPr>
              <a:t> </a:t>
            </a:r>
            <a:r>
              <a:rPr lang="ko-KR" altLang="en-US" dirty="0" smtClean="0">
                <a:latin typeface="HY강M" panose="02030600000101010101" pitchFamily="18" charset="-127"/>
                <a:ea typeface="HY강M" panose="02030600000101010101" pitchFamily="18" charset="-127"/>
              </a:rPr>
              <a:t>실제화자 </a:t>
            </a:r>
            <a:endParaRPr lang="en-US" altLang="ko-KR" dirty="0" smtClean="0">
              <a:latin typeface="HY강M" panose="02030600000101010101" pitchFamily="18" charset="-127"/>
              <a:ea typeface="HY강M" panose="02030600000101010101" pitchFamily="18" charset="-127"/>
            </a:endParaRPr>
          </a:p>
          <a:p>
            <a:pPr>
              <a:lnSpc>
                <a:spcPct val="150000"/>
              </a:lnSpc>
            </a:pPr>
            <a:r>
              <a:rPr lang="en-US" altLang="ko-KR" dirty="0">
                <a:latin typeface="HY강M" panose="02030600000101010101" pitchFamily="18" charset="-127"/>
                <a:ea typeface="HY강M" panose="02030600000101010101" pitchFamily="18" charset="-127"/>
              </a:rPr>
              <a:t> </a:t>
            </a:r>
            <a:r>
              <a:rPr lang="en-US" altLang="ko-KR" dirty="0" smtClean="0">
                <a:latin typeface="HY강M" panose="02030600000101010101" pitchFamily="18" charset="-127"/>
                <a:ea typeface="HY강M" panose="02030600000101010101" pitchFamily="18" charset="-127"/>
              </a:rPr>
              <a:t>              1001</a:t>
            </a:r>
            <a:r>
              <a:rPr lang="ko-KR" altLang="en-US" dirty="0" smtClean="0">
                <a:latin typeface="HY강M" panose="02030600000101010101" pitchFamily="18" charset="-127"/>
                <a:ea typeface="HY강M" panose="02030600000101010101" pitchFamily="18" charset="-127"/>
              </a:rPr>
              <a:t>밤 이전의 이야기</a:t>
            </a:r>
            <a:r>
              <a:rPr lang="en-US" altLang="ko-KR" dirty="0" smtClean="0">
                <a:latin typeface="HY강M" panose="02030600000101010101" pitchFamily="18" charset="-127"/>
                <a:ea typeface="HY강M" panose="02030600000101010101" pitchFamily="18" charset="-127"/>
              </a:rPr>
              <a:t>: </a:t>
            </a:r>
            <a:r>
              <a:rPr lang="ko-KR" altLang="en-US" dirty="0" smtClean="0">
                <a:latin typeface="HY강M" panose="02030600000101010101" pitchFamily="18" charset="-127"/>
                <a:ea typeface="HY강M" panose="02030600000101010101" pitchFamily="18" charset="-127"/>
              </a:rPr>
              <a:t>만남의 이유 설명</a:t>
            </a:r>
            <a:endParaRPr lang="en-US" altLang="ko-KR" dirty="0" smtClean="0">
              <a:latin typeface="HY강M" panose="02030600000101010101" pitchFamily="18" charset="-127"/>
              <a:ea typeface="HY강M" panose="02030600000101010101" pitchFamily="18" charset="-127"/>
            </a:endParaRPr>
          </a:p>
          <a:p>
            <a:pPr>
              <a:lnSpc>
                <a:spcPct val="150000"/>
              </a:lnSpc>
            </a:pPr>
            <a:r>
              <a:rPr lang="en-US" altLang="ko-KR" dirty="0">
                <a:latin typeface="HY강M" panose="02030600000101010101" pitchFamily="18" charset="-127"/>
                <a:ea typeface="HY강M" panose="02030600000101010101" pitchFamily="18" charset="-127"/>
              </a:rPr>
              <a:t> </a:t>
            </a:r>
            <a:r>
              <a:rPr lang="en-US" altLang="ko-KR" dirty="0" smtClean="0">
                <a:latin typeface="HY강M" panose="02030600000101010101" pitchFamily="18" charset="-127"/>
                <a:ea typeface="HY강M" panose="02030600000101010101" pitchFamily="18" charset="-127"/>
              </a:rPr>
              <a:t>              1001</a:t>
            </a:r>
            <a:r>
              <a:rPr lang="ko-KR" altLang="en-US" dirty="0" smtClean="0">
                <a:latin typeface="HY강M" panose="02030600000101010101" pitchFamily="18" charset="-127"/>
                <a:ea typeface="HY강M" panose="02030600000101010101" pitchFamily="18" charset="-127"/>
              </a:rPr>
              <a:t>밤 마지막 밤</a:t>
            </a:r>
            <a:r>
              <a:rPr lang="en-US" altLang="ko-KR" dirty="0" smtClean="0">
                <a:latin typeface="HY강M" panose="02030600000101010101" pitchFamily="18" charset="-127"/>
                <a:ea typeface="HY강M" panose="02030600000101010101" pitchFamily="18" charset="-127"/>
              </a:rPr>
              <a:t>: </a:t>
            </a:r>
            <a:r>
              <a:rPr lang="ko-KR" altLang="en-US" dirty="0" smtClean="0">
                <a:latin typeface="HY강M" panose="02030600000101010101" pitchFamily="18" charset="-127"/>
                <a:ea typeface="HY강M" panose="02030600000101010101" pitchFamily="18" charset="-127"/>
              </a:rPr>
              <a:t>행복한 종말을 전함</a:t>
            </a:r>
            <a:endParaRPr lang="en-US" altLang="ko-KR" dirty="0" smtClean="0">
              <a:latin typeface="HY강M" panose="02030600000101010101" pitchFamily="18" charset="-127"/>
              <a:ea typeface="HY강M" panose="02030600000101010101" pitchFamily="18" charset="-127"/>
            </a:endParaRPr>
          </a:p>
          <a:p>
            <a:pPr>
              <a:lnSpc>
                <a:spcPct val="150000"/>
              </a:lnSpc>
            </a:pPr>
            <a:r>
              <a:rPr lang="en-US" altLang="ko-KR" dirty="0">
                <a:latin typeface="HY강M" panose="02030600000101010101" pitchFamily="18" charset="-127"/>
                <a:ea typeface="HY강M" panose="02030600000101010101" pitchFamily="18" charset="-127"/>
              </a:rPr>
              <a:t> </a:t>
            </a:r>
            <a:r>
              <a:rPr lang="en-US" altLang="ko-KR" dirty="0" smtClean="0">
                <a:latin typeface="HY강M" panose="02030600000101010101" pitchFamily="18" charset="-127"/>
                <a:ea typeface="HY강M" panose="02030600000101010101" pitchFamily="18" charset="-127"/>
              </a:rPr>
              <a:t>              </a:t>
            </a:r>
            <a:r>
              <a:rPr lang="ko-KR" altLang="en-US" dirty="0" smtClean="0">
                <a:latin typeface="HY강M" panose="02030600000101010101" pitchFamily="18" charset="-127"/>
                <a:ea typeface="HY강M" panose="02030600000101010101" pitchFamily="18" charset="-127"/>
              </a:rPr>
              <a:t>매일 밤</a:t>
            </a:r>
            <a:r>
              <a:rPr lang="en-US" altLang="ko-KR" dirty="0" smtClean="0">
                <a:latin typeface="HY강M" panose="02030600000101010101" pitchFamily="18" charset="-127"/>
                <a:ea typeface="HY강M" panose="02030600000101010101" pitchFamily="18" charset="-127"/>
              </a:rPr>
              <a:t>: “</a:t>
            </a:r>
            <a:r>
              <a:rPr lang="ko-KR" altLang="en-US" dirty="0" err="1" smtClean="0">
                <a:latin typeface="HY강M" panose="02030600000101010101" pitchFamily="18" charset="-127"/>
                <a:ea typeface="HY강M" panose="02030600000101010101" pitchFamily="18" charset="-127"/>
              </a:rPr>
              <a:t>샤흐라자드는</a:t>
            </a:r>
            <a:r>
              <a:rPr lang="ko-KR" altLang="en-US" dirty="0" smtClean="0">
                <a:latin typeface="HY강M" panose="02030600000101010101" pitchFamily="18" charset="-127"/>
                <a:ea typeface="HY강M" panose="02030600000101010101" pitchFamily="18" charset="-127"/>
              </a:rPr>
              <a:t> 아침이 온 것을 깨    </a:t>
            </a:r>
            <a:endParaRPr lang="en-US" altLang="ko-KR" dirty="0" smtClean="0">
              <a:latin typeface="HY강M" panose="02030600000101010101" pitchFamily="18" charset="-127"/>
              <a:ea typeface="HY강M" panose="02030600000101010101" pitchFamily="18" charset="-127"/>
            </a:endParaRPr>
          </a:p>
          <a:p>
            <a:pPr>
              <a:lnSpc>
                <a:spcPct val="150000"/>
              </a:lnSpc>
            </a:pPr>
            <a:r>
              <a:rPr lang="en-US" altLang="ko-KR" dirty="0">
                <a:latin typeface="HY강M" panose="02030600000101010101" pitchFamily="18" charset="-127"/>
                <a:ea typeface="HY강M" panose="02030600000101010101" pitchFamily="18" charset="-127"/>
              </a:rPr>
              <a:t> </a:t>
            </a:r>
            <a:r>
              <a:rPr lang="en-US" altLang="ko-KR" dirty="0" smtClean="0">
                <a:latin typeface="HY강M" panose="02030600000101010101" pitchFamily="18" charset="-127"/>
                <a:ea typeface="HY강M" panose="02030600000101010101" pitchFamily="18" charset="-127"/>
              </a:rPr>
              <a:t>              </a:t>
            </a:r>
            <a:r>
              <a:rPr lang="ko-KR" altLang="en-US" dirty="0" smtClean="0">
                <a:latin typeface="HY강M" panose="02030600000101010101" pitchFamily="18" charset="-127"/>
                <a:ea typeface="HY강M" panose="02030600000101010101" pitchFamily="18" charset="-127"/>
              </a:rPr>
              <a:t>닫고 허락된 말을 그쳤다</a:t>
            </a:r>
            <a:r>
              <a:rPr lang="en-US" altLang="ko-KR" dirty="0" smtClean="0">
                <a:latin typeface="HY강M" panose="02030600000101010101" pitchFamily="18" charset="-127"/>
                <a:ea typeface="HY강M" panose="02030600000101010101" pitchFamily="18" charset="-127"/>
              </a:rPr>
              <a:t>.”(</a:t>
            </a:r>
            <a:r>
              <a:rPr lang="ko-KR" altLang="en-US" dirty="0" smtClean="0">
                <a:latin typeface="HY강M" panose="02030600000101010101" pitchFamily="18" charset="-127"/>
                <a:ea typeface="HY강M" panose="02030600000101010101" pitchFamily="18" charset="-127"/>
              </a:rPr>
              <a:t>모든 밤을 연결</a:t>
            </a:r>
            <a:r>
              <a:rPr lang="en-US" altLang="ko-KR" dirty="0" smtClean="0">
                <a:latin typeface="HY강M" panose="02030600000101010101" pitchFamily="18" charset="-127"/>
                <a:ea typeface="HY강M" panose="02030600000101010101" pitchFamily="18" charset="-127"/>
              </a:rPr>
              <a:t>)</a:t>
            </a:r>
            <a:endParaRPr lang="ko-KR" altLang="en-US" dirty="0">
              <a:latin typeface="HY강M" panose="02030600000101010101" pitchFamily="18" charset="-127"/>
              <a:ea typeface="HY강M" panose="02030600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799816311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 txBox="1">
            <a:spLocks/>
          </p:cNvSpPr>
          <p:nvPr/>
        </p:nvSpPr>
        <p:spPr>
          <a:xfrm>
            <a:off x="395536" y="404664"/>
            <a:ext cx="8307456" cy="1008112"/>
          </a:xfrm>
          <a:prstGeom prst="rect">
            <a:avLst/>
          </a:prstGeom>
          <a:solidFill>
            <a:schemeClr val="tx1"/>
          </a:solidFill>
        </p:spPr>
        <p:txBody>
          <a:bodyPr>
            <a:normAutofit/>
          </a:bodyPr>
          <a:lstStyle/>
          <a:p>
            <a:pPr marL="265176" lvl="0" indent="-265176">
              <a:lnSpc>
                <a:spcPct val="150000"/>
              </a:lnSpc>
              <a:spcBef>
                <a:spcPts val="250"/>
              </a:spcBef>
              <a:buClr>
                <a:schemeClr val="accent1"/>
              </a:buClr>
              <a:buSzPct val="80000"/>
              <a:buFont typeface="Wingdings 2"/>
              <a:buChar char=""/>
            </a:pPr>
            <a:r>
              <a:rPr lang="en-US" altLang="ko-KR" sz="3200" b="1" dirty="0" smtClean="0">
                <a:solidFill>
                  <a:schemeClr val="bg1"/>
                </a:solidFill>
                <a:latin typeface="맑은 고딕"/>
                <a:ea typeface="맑은 고딕"/>
              </a:rPr>
              <a:t>‘</a:t>
            </a:r>
            <a:r>
              <a:rPr lang="ko-KR" altLang="en-US" sz="3200" b="1" dirty="0" smtClean="0">
                <a:solidFill>
                  <a:schemeClr val="bg1"/>
                </a:solidFill>
                <a:latin typeface="맑은 고딕"/>
                <a:ea typeface="맑은 고딕"/>
              </a:rPr>
              <a:t>천일야화</a:t>
            </a:r>
            <a:r>
              <a:rPr lang="en-US" altLang="ko-KR" sz="3200" b="1" dirty="0" smtClean="0">
                <a:solidFill>
                  <a:schemeClr val="bg1"/>
                </a:solidFill>
                <a:latin typeface="맑은 고딕"/>
                <a:ea typeface="맑은 고딕"/>
              </a:rPr>
              <a:t>’</a:t>
            </a:r>
            <a:r>
              <a:rPr lang="ko-KR" altLang="en-US" sz="3200" b="1" dirty="0" smtClean="0">
                <a:solidFill>
                  <a:schemeClr val="bg1"/>
                </a:solidFill>
                <a:latin typeface="맑은 고딕"/>
                <a:ea typeface="맑은 고딕"/>
              </a:rPr>
              <a:t>의 줄거리</a:t>
            </a:r>
            <a:endParaRPr kumimoji="0" lang="en-US" altLang="ko-KR" sz="3200" b="1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맑은 고딕"/>
              <a:ea typeface="맑은 고딕"/>
              <a:cs typeface="+mn-cs"/>
            </a:endParaRP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ko-KR" smtClean="0"/>
              <a:t>2013-10-12</a:t>
            </a:r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C26F00-7078-4601-8016-0E43D5AE7F21}" type="slidenum">
              <a:rPr lang="ko-KR" altLang="en-US" smtClean="0"/>
              <a:pPr/>
              <a:t>37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ko-KR" altLang="en-US" smtClean="0"/>
              <a:t>동서비교문학회</a:t>
            </a:r>
            <a:r>
              <a:rPr lang="en-US" altLang="ko-KR" smtClean="0"/>
              <a:t>/</a:t>
            </a:r>
            <a:r>
              <a:rPr lang="ko-KR" altLang="en-US" smtClean="0"/>
              <a:t>세계문학콜로키움</a:t>
            </a:r>
            <a:endParaRPr lang="ko-KR" altLang="en-US"/>
          </a:p>
        </p:txBody>
      </p:sp>
      <p:sp>
        <p:nvSpPr>
          <p:cNvPr id="7" name="TextBox 6"/>
          <p:cNvSpPr txBox="1"/>
          <p:nvPr/>
        </p:nvSpPr>
        <p:spPr>
          <a:xfrm>
            <a:off x="467544" y="1484784"/>
            <a:ext cx="8235448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2000" dirty="0" smtClean="0">
                <a:latin typeface="한컴바탕" panose="02030600000101010101" pitchFamily="18" charset="2"/>
                <a:ea typeface="한컴바탕" panose="02030600000101010101" pitchFamily="18" charset="2"/>
                <a:cs typeface="한컴바탕" panose="02030600000101010101" pitchFamily="18" charset="2"/>
              </a:rPr>
              <a:t>‘</a:t>
            </a:r>
            <a:r>
              <a:rPr lang="ko-KR" altLang="en-US" sz="2000" dirty="0" err="1" smtClean="0">
                <a:latin typeface="한컴바탕" panose="02030600000101010101" pitchFamily="18" charset="2"/>
                <a:ea typeface="한컴바탕" panose="02030600000101010101" pitchFamily="18" charset="2"/>
                <a:cs typeface="한컴바탕" panose="02030600000101010101" pitchFamily="18" charset="2"/>
              </a:rPr>
              <a:t>샤흐라야르</a:t>
            </a:r>
            <a:r>
              <a:rPr lang="en-US" altLang="ko-KR" sz="2000" dirty="0" smtClean="0">
                <a:latin typeface="한컴바탕" panose="02030600000101010101" pitchFamily="18" charset="2"/>
                <a:ea typeface="한컴바탕" panose="02030600000101010101" pitchFamily="18" charset="2"/>
                <a:cs typeface="한컴바탕" panose="02030600000101010101" pitchFamily="18" charset="2"/>
              </a:rPr>
              <a:t>’ </a:t>
            </a:r>
            <a:r>
              <a:rPr lang="ko-KR" altLang="en-US" sz="2000" dirty="0" smtClean="0">
                <a:latin typeface="한컴바탕" panose="02030600000101010101" pitchFamily="18" charset="2"/>
                <a:ea typeface="한컴바탕" panose="02030600000101010101" pitchFamily="18" charset="2"/>
                <a:cs typeface="한컴바탕" panose="02030600000101010101" pitchFamily="18" charset="2"/>
              </a:rPr>
              <a:t>왕은 부인이 흑인 노예와 함께 그를 배반한 사실을 알고 같은 처지에 있는 남동생 </a:t>
            </a:r>
            <a:r>
              <a:rPr lang="en-US" altLang="ko-KR" sz="2000" dirty="0" smtClean="0">
                <a:latin typeface="한컴바탕" panose="02030600000101010101" pitchFamily="18" charset="2"/>
                <a:ea typeface="한컴바탕" panose="02030600000101010101" pitchFamily="18" charset="2"/>
                <a:cs typeface="한컴바탕" panose="02030600000101010101" pitchFamily="18" charset="2"/>
              </a:rPr>
              <a:t>‘</a:t>
            </a:r>
            <a:r>
              <a:rPr lang="ko-KR" altLang="en-US" sz="2000" dirty="0" err="1" smtClean="0">
                <a:latin typeface="한컴바탕" panose="02030600000101010101" pitchFamily="18" charset="2"/>
                <a:ea typeface="한컴바탕" panose="02030600000101010101" pitchFamily="18" charset="2"/>
                <a:cs typeface="한컴바탕" panose="02030600000101010101" pitchFamily="18" charset="2"/>
              </a:rPr>
              <a:t>햐흐자만</a:t>
            </a:r>
            <a:r>
              <a:rPr lang="en-US" altLang="ko-KR" sz="2000" dirty="0" smtClean="0">
                <a:latin typeface="한컴바탕" panose="02030600000101010101" pitchFamily="18" charset="2"/>
                <a:ea typeface="한컴바탕" panose="02030600000101010101" pitchFamily="18" charset="2"/>
                <a:cs typeface="한컴바탕" panose="02030600000101010101" pitchFamily="18" charset="2"/>
              </a:rPr>
              <a:t>’</a:t>
            </a:r>
            <a:r>
              <a:rPr lang="ko-KR" altLang="en-US" sz="2000" dirty="0" err="1" smtClean="0">
                <a:latin typeface="한컴바탕" panose="02030600000101010101" pitchFamily="18" charset="2"/>
                <a:ea typeface="한컴바탕" panose="02030600000101010101" pitchFamily="18" charset="2"/>
                <a:cs typeface="한컴바탕" panose="02030600000101010101" pitchFamily="18" charset="2"/>
              </a:rPr>
              <a:t>와과</a:t>
            </a:r>
            <a:r>
              <a:rPr lang="ko-KR" altLang="en-US" sz="2000" dirty="0" smtClean="0">
                <a:latin typeface="한컴바탕" panose="02030600000101010101" pitchFamily="18" charset="2"/>
                <a:ea typeface="한컴바탕" panose="02030600000101010101" pitchFamily="18" charset="2"/>
                <a:cs typeface="한컴바탕" panose="02030600000101010101" pitchFamily="18" charset="2"/>
              </a:rPr>
              <a:t> 같이 왕국을 떠나 여기저기로 떠돌아다니던 중</a:t>
            </a:r>
            <a:r>
              <a:rPr lang="en-US" altLang="ko-KR" sz="2000" dirty="0" smtClean="0">
                <a:latin typeface="한컴바탕" panose="02030600000101010101" pitchFamily="18" charset="2"/>
                <a:ea typeface="한컴바탕" panose="02030600000101010101" pitchFamily="18" charset="2"/>
                <a:cs typeface="한컴바탕" panose="02030600000101010101" pitchFamily="18" charset="2"/>
              </a:rPr>
              <a:t>, </a:t>
            </a:r>
            <a:r>
              <a:rPr lang="ko-KR" altLang="en-US" sz="2000" dirty="0" smtClean="0">
                <a:latin typeface="한컴바탕" panose="02030600000101010101" pitchFamily="18" charset="2"/>
                <a:ea typeface="한컴바탕" panose="02030600000101010101" pitchFamily="18" charset="2"/>
                <a:cs typeface="한컴바탕" panose="02030600000101010101" pitchFamily="18" charset="2"/>
              </a:rPr>
              <a:t>도깨비가 잠을 자고 있는 틈을 타 그들을 위협하며 같이 잘 것을 요구하는 한 처녀와 만나게 된다</a:t>
            </a:r>
            <a:r>
              <a:rPr lang="en-US" altLang="ko-KR" sz="2000" dirty="0" smtClean="0">
                <a:latin typeface="한컴바탕" panose="02030600000101010101" pitchFamily="18" charset="2"/>
                <a:ea typeface="한컴바탕" panose="02030600000101010101" pitchFamily="18" charset="2"/>
                <a:cs typeface="한컴바탕" panose="02030600000101010101" pitchFamily="18" charset="2"/>
              </a:rPr>
              <a:t>. </a:t>
            </a:r>
            <a:r>
              <a:rPr lang="ko-KR" altLang="en-US" sz="2000" dirty="0" err="1" smtClean="0">
                <a:latin typeface="한컴바탕" panose="02030600000101010101" pitchFamily="18" charset="2"/>
                <a:ea typeface="한컴바탕" panose="02030600000101010101" pitchFamily="18" charset="2"/>
                <a:cs typeface="한컴바탕" panose="02030600000101010101" pitchFamily="18" charset="2"/>
              </a:rPr>
              <a:t>샤흐라야르</a:t>
            </a:r>
            <a:r>
              <a:rPr lang="ko-KR" altLang="en-US" sz="2000" dirty="0" smtClean="0">
                <a:latin typeface="한컴바탕" panose="02030600000101010101" pitchFamily="18" charset="2"/>
                <a:ea typeface="한컴바탕" panose="02030600000101010101" pitchFamily="18" charset="2"/>
                <a:cs typeface="한컴바탕" panose="02030600000101010101" pitchFamily="18" charset="2"/>
              </a:rPr>
              <a:t> 왕은 여자가 마음만 먹으면 도깨비조차 속일 수 있다는 사실을 깨닫고 자신의 처지를 위로하며 왕국으로 돌아온 후 여자들에게 복수하기로 결심한다</a:t>
            </a:r>
            <a:r>
              <a:rPr lang="en-US" altLang="ko-KR" sz="2000" dirty="0" smtClean="0">
                <a:latin typeface="한컴바탕" panose="02030600000101010101" pitchFamily="18" charset="2"/>
                <a:ea typeface="한컴바탕" panose="02030600000101010101" pitchFamily="18" charset="2"/>
                <a:cs typeface="한컴바탕" panose="02030600000101010101" pitchFamily="18" charset="2"/>
              </a:rPr>
              <a:t>. </a:t>
            </a:r>
            <a:r>
              <a:rPr lang="ko-KR" altLang="en-US" sz="2000" dirty="0" smtClean="0">
                <a:latin typeface="한컴바탕" panose="02030600000101010101" pitchFamily="18" charset="2"/>
                <a:ea typeface="한컴바탕" panose="02030600000101010101" pitchFamily="18" charset="2"/>
                <a:cs typeface="한컴바탕" panose="02030600000101010101" pitchFamily="18" charset="2"/>
              </a:rPr>
              <a:t>그 후 왕국에 처녀가 동이 나자</a:t>
            </a:r>
            <a:r>
              <a:rPr lang="en-US" altLang="ko-KR" sz="2000" dirty="0" smtClean="0">
                <a:latin typeface="한컴바탕" panose="02030600000101010101" pitchFamily="18" charset="2"/>
                <a:ea typeface="한컴바탕" panose="02030600000101010101" pitchFamily="18" charset="2"/>
                <a:cs typeface="한컴바탕" panose="02030600000101010101" pitchFamily="18" charset="2"/>
              </a:rPr>
              <a:t>, </a:t>
            </a:r>
            <a:r>
              <a:rPr lang="ko-KR" altLang="en-US" sz="2000" dirty="0" smtClean="0">
                <a:latin typeface="한컴바탕" panose="02030600000101010101" pitchFamily="18" charset="2"/>
                <a:ea typeface="한컴바탕" panose="02030600000101010101" pitchFamily="18" charset="2"/>
                <a:cs typeface="한컴바탕" panose="02030600000101010101" pitchFamily="18" charset="2"/>
              </a:rPr>
              <a:t>장관의 딸 </a:t>
            </a:r>
            <a:r>
              <a:rPr lang="ko-KR" altLang="en-US" sz="2000" dirty="0" err="1" smtClean="0">
                <a:latin typeface="한컴바탕" panose="02030600000101010101" pitchFamily="18" charset="2"/>
                <a:ea typeface="한컴바탕" panose="02030600000101010101" pitchFamily="18" charset="2"/>
                <a:cs typeface="한컴바탕" panose="02030600000101010101" pitchFamily="18" charset="2"/>
              </a:rPr>
              <a:t>샤흐라자드는</a:t>
            </a:r>
            <a:r>
              <a:rPr lang="ko-KR" altLang="en-US" sz="2000" dirty="0" smtClean="0">
                <a:latin typeface="한컴바탕" panose="02030600000101010101" pitchFamily="18" charset="2"/>
                <a:ea typeface="한컴바탕" panose="02030600000101010101" pitchFamily="18" charset="2"/>
                <a:cs typeface="한컴바탕" panose="02030600000101010101" pitchFamily="18" charset="2"/>
              </a:rPr>
              <a:t> </a:t>
            </a:r>
            <a:r>
              <a:rPr lang="ko-KR" altLang="en-US" sz="2000" dirty="0" err="1" smtClean="0">
                <a:latin typeface="한컴바탕" panose="02030600000101010101" pitchFamily="18" charset="2"/>
                <a:ea typeface="한컴바탕" panose="02030600000101010101" pitchFamily="18" charset="2"/>
                <a:cs typeface="한컴바탕" panose="02030600000101010101" pitchFamily="18" charset="2"/>
              </a:rPr>
              <a:t>샤흐라야르</a:t>
            </a:r>
            <a:r>
              <a:rPr lang="ko-KR" altLang="en-US" sz="2000" dirty="0" smtClean="0">
                <a:latin typeface="한컴바탕" panose="02030600000101010101" pitchFamily="18" charset="2"/>
                <a:ea typeface="한컴바탕" panose="02030600000101010101" pitchFamily="18" charset="2"/>
                <a:cs typeface="한컴바탕" panose="02030600000101010101" pitchFamily="18" charset="2"/>
              </a:rPr>
              <a:t> 왕에게 이야기를 함으로써 생명을 연장시킨다</a:t>
            </a:r>
            <a:r>
              <a:rPr lang="en-US" altLang="ko-KR" sz="2000" dirty="0" smtClean="0">
                <a:latin typeface="한컴바탕" panose="02030600000101010101" pitchFamily="18" charset="2"/>
                <a:ea typeface="한컴바탕" panose="02030600000101010101" pitchFamily="18" charset="2"/>
                <a:cs typeface="한컴바탕" panose="02030600000101010101" pitchFamily="18" charset="2"/>
              </a:rPr>
              <a:t>. 1001</a:t>
            </a:r>
            <a:r>
              <a:rPr lang="ko-KR" altLang="en-US" sz="2000" dirty="0" smtClean="0">
                <a:latin typeface="한컴바탕" panose="02030600000101010101" pitchFamily="18" charset="2"/>
                <a:ea typeface="한컴바탕" panose="02030600000101010101" pitchFamily="18" charset="2"/>
                <a:cs typeface="한컴바탕" panose="02030600000101010101" pitchFamily="18" charset="2"/>
              </a:rPr>
              <a:t>번째 되던 날 아침</a:t>
            </a:r>
            <a:r>
              <a:rPr lang="en-US" altLang="ko-KR" sz="2000" dirty="0" smtClean="0">
                <a:latin typeface="한컴바탕" panose="02030600000101010101" pitchFamily="18" charset="2"/>
                <a:ea typeface="한컴바탕" panose="02030600000101010101" pitchFamily="18" charset="2"/>
                <a:cs typeface="한컴바탕" panose="02030600000101010101" pitchFamily="18" charset="2"/>
              </a:rPr>
              <a:t>, </a:t>
            </a:r>
            <a:r>
              <a:rPr lang="ko-KR" altLang="en-US" sz="2000" dirty="0" smtClean="0">
                <a:latin typeface="한컴바탕" panose="02030600000101010101" pitchFamily="18" charset="2"/>
                <a:ea typeface="한컴바탕" panose="02030600000101010101" pitchFamily="18" charset="2"/>
                <a:cs typeface="한컴바탕" panose="02030600000101010101" pitchFamily="18" charset="2"/>
              </a:rPr>
              <a:t>이야기가 동이 난 </a:t>
            </a:r>
            <a:r>
              <a:rPr lang="ko-KR" altLang="en-US" sz="2000" dirty="0" err="1" smtClean="0">
                <a:latin typeface="한컴바탕" panose="02030600000101010101" pitchFamily="18" charset="2"/>
                <a:ea typeface="한컴바탕" panose="02030600000101010101" pitchFamily="18" charset="2"/>
                <a:cs typeface="한컴바탕" panose="02030600000101010101" pitchFamily="18" charset="2"/>
              </a:rPr>
              <a:t>샤흐라자드가</a:t>
            </a:r>
            <a:r>
              <a:rPr lang="ko-KR" altLang="en-US" sz="2000" dirty="0" smtClean="0">
                <a:latin typeface="한컴바탕" panose="02030600000101010101" pitchFamily="18" charset="2"/>
                <a:ea typeface="한컴바탕" panose="02030600000101010101" pitchFamily="18" charset="2"/>
                <a:cs typeface="한컴바탕" panose="02030600000101010101" pitchFamily="18" charset="2"/>
              </a:rPr>
              <a:t> 그 동안 왕에게서 낳은 </a:t>
            </a:r>
            <a:r>
              <a:rPr lang="en-US" altLang="ko-KR" sz="2000" b="1" dirty="0" smtClean="0">
                <a:latin typeface="한컴바탕" panose="02030600000101010101" pitchFamily="18" charset="2"/>
                <a:ea typeface="한컴바탕" panose="02030600000101010101" pitchFamily="18" charset="2"/>
                <a:cs typeface="한컴바탕" panose="02030600000101010101" pitchFamily="18" charset="2"/>
              </a:rPr>
              <a:t>3</a:t>
            </a:r>
            <a:r>
              <a:rPr lang="ko-KR" altLang="en-US" sz="2000" b="1" dirty="0" smtClean="0">
                <a:latin typeface="한컴바탕" panose="02030600000101010101" pitchFamily="18" charset="2"/>
                <a:ea typeface="한컴바탕" panose="02030600000101010101" pitchFamily="18" charset="2"/>
                <a:cs typeface="한컴바탕" panose="02030600000101010101" pitchFamily="18" charset="2"/>
              </a:rPr>
              <a:t>명</a:t>
            </a:r>
            <a:r>
              <a:rPr lang="ko-KR" altLang="en-US" sz="2000" dirty="0" smtClean="0">
                <a:latin typeface="한컴바탕" panose="02030600000101010101" pitchFamily="18" charset="2"/>
                <a:ea typeface="한컴바탕" panose="02030600000101010101" pitchFamily="18" charset="2"/>
                <a:cs typeface="한컴바탕" panose="02030600000101010101" pitchFamily="18" charset="2"/>
              </a:rPr>
              <a:t>의 아이들을 보여주자 왕은 </a:t>
            </a:r>
            <a:r>
              <a:rPr lang="ko-KR" altLang="en-US" sz="2000" b="1" dirty="0" smtClean="0">
                <a:latin typeface="한컴바탕" panose="02030600000101010101" pitchFamily="18" charset="2"/>
                <a:ea typeface="한컴바탕" panose="02030600000101010101" pitchFamily="18" charset="2"/>
                <a:cs typeface="한컴바탕" panose="02030600000101010101" pitchFamily="18" charset="2"/>
              </a:rPr>
              <a:t>그녀를 부인으로 맞아들인다</a:t>
            </a:r>
            <a:r>
              <a:rPr lang="en-US" altLang="ko-KR" sz="2000" dirty="0" smtClean="0">
                <a:latin typeface="한컴바탕" panose="02030600000101010101" pitchFamily="18" charset="2"/>
                <a:ea typeface="한컴바탕" panose="02030600000101010101" pitchFamily="18" charset="2"/>
                <a:cs typeface="한컴바탕" panose="02030600000101010101" pitchFamily="18" charset="2"/>
              </a:rPr>
              <a:t>.</a:t>
            </a:r>
            <a:endParaRPr lang="ko-KR" altLang="en-US" sz="2000" dirty="0">
              <a:latin typeface="한컴바탕" panose="02030600000101010101" pitchFamily="18" charset="2"/>
              <a:ea typeface="한컴바탕" panose="02030600000101010101" pitchFamily="18" charset="2"/>
              <a:cs typeface="한컴바탕" panose="02030600000101010101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2693193679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 txBox="1">
            <a:spLocks/>
          </p:cNvSpPr>
          <p:nvPr/>
        </p:nvSpPr>
        <p:spPr>
          <a:xfrm>
            <a:off x="395536" y="404664"/>
            <a:ext cx="8307456" cy="1008112"/>
          </a:xfrm>
          <a:prstGeom prst="rect">
            <a:avLst/>
          </a:prstGeom>
          <a:solidFill>
            <a:schemeClr val="tx1"/>
          </a:solidFill>
        </p:spPr>
        <p:txBody>
          <a:bodyPr>
            <a:normAutofit/>
          </a:bodyPr>
          <a:lstStyle/>
          <a:p>
            <a:pPr marL="265176" lvl="0" indent="-265176">
              <a:lnSpc>
                <a:spcPct val="150000"/>
              </a:lnSpc>
              <a:spcBef>
                <a:spcPts val="250"/>
              </a:spcBef>
              <a:buClr>
                <a:schemeClr val="accent1"/>
              </a:buClr>
              <a:buSzPct val="80000"/>
              <a:buFont typeface="Wingdings 2"/>
              <a:buChar char=""/>
            </a:pPr>
            <a:r>
              <a:rPr kumimoji="0" lang="en-US" altLang="ko-KR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맑은 고딕"/>
                <a:ea typeface="맑은 고딕"/>
                <a:cs typeface="+mn-cs"/>
              </a:rPr>
              <a:t>‘</a:t>
            </a:r>
            <a:r>
              <a:rPr kumimoji="0" lang="ko-KR" alt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맑은 고딕"/>
                <a:ea typeface="맑은 고딕"/>
                <a:cs typeface="+mn-cs"/>
              </a:rPr>
              <a:t>천일야화</a:t>
            </a:r>
            <a:r>
              <a:rPr kumimoji="0" lang="en-US" altLang="ko-KR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맑은 고딕"/>
                <a:ea typeface="맑은 고딕"/>
                <a:cs typeface="+mn-cs"/>
              </a:rPr>
              <a:t>’</a:t>
            </a:r>
            <a:r>
              <a:rPr kumimoji="0" lang="ko-KR" alt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맑은 고딕"/>
                <a:ea typeface="맑은 고딕"/>
                <a:cs typeface="+mn-cs"/>
              </a:rPr>
              <a:t>의 구성</a:t>
            </a:r>
            <a:r>
              <a:rPr kumimoji="0" lang="en-US" altLang="ko-KR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맑은 고딕"/>
                <a:ea typeface="맑은 고딕"/>
                <a:cs typeface="+mn-cs"/>
              </a:rPr>
              <a:t> 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ko-KR" smtClean="0"/>
              <a:t>2013-10-12</a:t>
            </a:r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C26F00-7078-4601-8016-0E43D5AE7F21}" type="slidenum">
              <a:rPr lang="ko-KR" altLang="en-US" smtClean="0"/>
              <a:pPr/>
              <a:t>38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ko-KR" altLang="en-US" smtClean="0"/>
              <a:t>동서비교문학회</a:t>
            </a:r>
            <a:r>
              <a:rPr lang="en-US" altLang="ko-KR" smtClean="0"/>
              <a:t>/</a:t>
            </a:r>
            <a:r>
              <a:rPr lang="ko-KR" altLang="en-US" smtClean="0"/>
              <a:t>세계문학콜로키움</a:t>
            </a:r>
            <a:endParaRPr lang="ko-KR" altLang="en-US"/>
          </a:p>
        </p:txBody>
      </p:sp>
      <p:sp>
        <p:nvSpPr>
          <p:cNvPr id="11" name="TextBox 10"/>
          <p:cNvSpPr txBox="1"/>
          <p:nvPr/>
        </p:nvSpPr>
        <p:spPr>
          <a:xfrm>
            <a:off x="1005173" y="2961677"/>
            <a:ext cx="734481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1400" b="1" dirty="0" smtClean="0">
                <a:latin typeface="휴먼둥근헤드라인" pitchFamily="18" charset="-127"/>
                <a:ea typeface="휴먼둥근헤드라인" pitchFamily="18" charset="-127"/>
                <a:cs typeface="한컴바탕" pitchFamily="18" charset="2"/>
              </a:rPr>
              <a:t>‘</a:t>
            </a:r>
            <a:r>
              <a:rPr lang="ko-KR" altLang="en-US" sz="1400" b="1" dirty="0" smtClean="0">
                <a:latin typeface="휴먼둥근헤드라인" pitchFamily="18" charset="-127"/>
                <a:ea typeface="휴먼둥근헤드라인" pitchFamily="18" charset="-127"/>
                <a:cs typeface="한컴바탕" pitchFamily="18" charset="2"/>
              </a:rPr>
              <a:t>장소</a:t>
            </a:r>
            <a:r>
              <a:rPr lang="en-US" altLang="ko-KR" sz="1400" b="1" dirty="0" smtClean="0">
                <a:latin typeface="휴먼둥근헤드라인" pitchFamily="18" charset="-127"/>
                <a:ea typeface="휴먼둥근헤드라인" pitchFamily="18" charset="-127"/>
                <a:cs typeface="한컴바탕" pitchFamily="18" charset="2"/>
              </a:rPr>
              <a:t>’</a:t>
            </a:r>
          </a:p>
          <a:p>
            <a:pPr>
              <a:lnSpc>
                <a:spcPct val="150000"/>
              </a:lnSpc>
            </a:pPr>
            <a:r>
              <a:rPr lang="ko-KR" altLang="en-US" sz="1400" dirty="0" smtClean="0">
                <a:latin typeface="한컴바탕" pitchFamily="18" charset="2"/>
                <a:ea typeface="한컴바탕" pitchFamily="18" charset="2"/>
                <a:cs typeface="한컴바탕" pitchFamily="18" charset="2"/>
              </a:rPr>
              <a:t>실존세계</a:t>
            </a:r>
            <a:r>
              <a:rPr lang="en-US" altLang="ko-KR" sz="1400" dirty="0" smtClean="0">
                <a:latin typeface="한컴바탕" pitchFamily="18" charset="2"/>
                <a:ea typeface="한컴바탕" pitchFamily="18" charset="2"/>
                <a:cs typeface="한컴바탕" pitchFamily="18" charset="2"/>
              </a:rPr>
              <a:t>: </a:t>
            </a:r>
            <a:r>
              <a:rPr lang="ko-KR" altLang="en-US" sz="1400" dirty="0" smtClean="0">
                <a:latin typeface="한컴바탕" pitchFamily="18" charset="2"/>
                <a:ea typeface="한컴바탕" pitchFamily="18" charset="2"/>
                <a:cs typeface="한컴바탕" pitchFamily="18" charset="2"/>
              </a:rPr>
              <a:t>이라크</a:t>
            </a:r>
            <a:r>
              <a:rPr lang="en-US" altLang="ko-KR" sz="1400" dirty="0" smtClean="0">
                <a:latin typeface="한컴바탕" pitchFamily="18" charset="2"/>
                <a:ea typeface="한컴바탕" pitchFamily="18" charset="2"/>
                <a:cs typeface="한컴바탕" pitchFamily="18" charset="2"/>
              </a:rPr>
              <a:t>, </a:t>
            </a:r>
            <a:r>
              <a:rPr lang="ko-KR" altLang="en-US" sz="1400" dirty="0" smtClean="0">
                <a:latin typeface="한컴바탕" pitchFamily="18" charset="2"/>
                <a:ea typeface="한컴바탕" pitchFamily="18" charset="2"/>
                <a:cs typeface="한컴바탕" pitchFamily="18" charset="2"/>
              </a:rPr>
              <a:t>페르시아</a:t>
            </a:r>
            <a:r>
              <a:rPr lang="en-US" altLang="ko-KR" sz="1400" dirty="0" smtClean="0">
                <a:latin typeface="한컴바탕" pitchFamily="18" charset="2"/>
                <a:ea typeface="한컴바탕" pitchFamily="18" charset="2"/>
                <a:cs typeface="한컴바탕" pitchFamily="18" charset="2"/>
              </a:rPr>
              <a:t>, </a:t>
            </a:r>
            <a:r>
              <a:rPr lang="ko-KR" altLang="en-US" sz="1400" dirty="0" err="1" smtClean="0">
                <a:latin typeface="한컴바탕" pitchFamily="18" charset="2"/>
                <a:ea typeface="한컴바탕" pitchFamily="18" charset="2"/>
                <a:cs typeface="한컴바탕" pitchFamily="18" charset="2"/>
              </a:rPr>
              <a:t>샴</a:t>
            </a:r>
            <a:r>
              <a:rPr lang="en-US" altLang="ko-KR" sz="1400" dirty="0" smtClean="0">
                <a:latin typeface="한컴바탕" pitchFamily="18" charset="2"/>
                <a:ea typeface="한컴바탕" pitchFamily="18" charset="2"/>
                <a:cs typeface="한컴바탕" pitchFamily="18" charset="2"/>
              </a:rPr>
              <a:t>, </a:t>
            </a:r>
            <a:r>
              <a:rPr lang="ko-KR" altLang="en-US" sz="1400" dirty="0" smtClean="0">
                <a:latin typeface="한컴바탕" pitchFamily="18" charset="2"/>
                <a:ea typeface="한컴바탕" pitchFamily="18" charset="2"/>
                <a:cs typeface="한컴바탕" pitchFamily="18" charset="2"/>
              </a:rPr>
              <a:t>이집트</a:t>
            </a:r>
            <a:r>
              <a:rPr lang="en-US" altLang="ko-KR" sz="1400" dirty="0" smtClean="0">
                <a:latin typeface="한컴바탕" pitchFamily="18" charset="2"/>
                <a:ea typeface="한컴바탕" pitchFamily="18" charset="2"/>
                <a:cs typeface="한컴바탕" pitchFamily="18" charset="2"/>
              </a:rPr>
              <a:t>, </a:t>
            </a:r>
            <a:r>
              <a:rPr lang="ko-KR" altLang="en-US" sz="1400" dirty="0" smtClean="0">
                <a:latin typeface="한컴바탕" pitchFamily="18" charset="2"/>
                <a:ea typeface="한컴바탕" pitchFamily="18" charset="2"/>
                <a:cs typeface="한컴바탕" pitchFamily="18" charset="2"/>
              </a:rPr>
              <a:t>메카</a:t>
            </a:r>
            <a:r>
              <a:rPr lang="en-US" altLang="ko-KR" sz="1400" dirty="0" smtClean="0">
                <a:latin typeface="한컴바탕" pitchFamily="18" charset="2"/>
                <a:ea typeface="한컴바탕" pitchFamily="18" charset="2"/>
                <a:cs typeface="한컴바탕" pitchFamily="18" charset="2"/>
              </a:rPr>
              <a:t>, </a:t>
            </a:r>
            <a:r>
              <a:rPr lang="ko-KR" altLang="en-US" sz="1400" dirty="0" smtClean="0">
                <a:latin typeface="한컴바탕" pitchFamily="18" charset="2"/>
                <a:ea typeface="한컴바탕" pitchFamily="18" charset="2"/>
                <a:cs typeface="한컴바탕" pitchFamily="18" charset="2"/>
              </a:rPr>
              <a:t>메디나</a:t>
            </a:r>
            <a:r>
              <a:rPr lang="en-US" altLang="ko-KR" sz="1400" dirty="0" smtClean="0">
                <a:latin typeface="한컴바탕" pitchFamily="18" charset="2"/>
                <a:ea typeface="한컴바탕" pitchFamily="18" charset="2"/>
                <a:cs typeface="한컴바탕" pitchFamily="18" charset="2"/>
              </a:rPr>
              <a:t>, </a:t>
            </a:r>
            <a:r>
              <a:rPr lang="ko-KR" altLang="en-US" sz="1400" dirty="0" err="1" smtClean="0">
                <a:latin typeface="한컴바탕" pitchFamily="18" charset="2"/>
                <a:ea typeface="한컴바탕" pitchFamily="18" charset="2"/>
                <a:cs typeface="한컴바탕" pitchFamily="18" charset="2"/>
              </a:rPr>
              <a:t>마그립</a:t>
            </a:r>
            <a:r>
              <a:rPr lang="en-US" altLang="ko-KR" sz="1400" dirty="0" smtClean="0">
                <a:latin typeface="한컴바탕" pitchFamily="18" charset="2"/>
                <a:ea typeface="한컴바탕" pitchFamily="18" charset="2"/>
                <a:cs typeface="한컴바탕" pitchFamily="18" charset="2"/>
              </a:rPr>
              <a:t>, </a:t>
            </a:r>
            <a:r>
              <a:rPr lang="ko-KR" altLang="en-US" sz="1400" dirty="0" err="1" smtClean="0">
                <a:latin typeface="한컴바탕" pitchFamily="18" charset="2"/>
                <a:ea typeface="한컴바탕" pitchFamily="18" charset="2"/>
                <a:cs typeface="한컴바탕" pitchFamily="18" charset="2"/>
              </a:rPr>
              <a:t>안달루시아</a:t>
            </a:r>
            <a:r>
              <a:rPr lang="en-US" altLang="ko-KR" sz="1400" dirty="0" smtClean="0">
                <a:latin typeface="한컴바탕" pitchFamily="18" charset="2"/>
                <a:ea typeface="한컴바탕" pitchFamily="18" charset="2"/>
                <a:cs typeface="한컴바탕" pitchFamily="18" charset="2"/>
              </a:rPr>
              <a:t>, </a:t>
            </a:r>
            <a:r>
              <a:rPr lang="ko-KR" altLang="en-US" sz="1400" dirty="0" smtClean="0">
                <a:latin typeface="한컴바탕" pitchFamily="18" charset="2"/>
                <a:ea typeface="한컴바탕" pitchFamily="18" charset="2"/>
                <a:cs typeface="한컴바탕" pitchFamily="18" charset="2"/>
              </a:rPr>
              <a:t>인도</a:t>
            </a:r>
            <a:r>
              <a:rPr lang="en-US" altLang="ko-KR" sz="1400" dirty="0" smtClean="0">
                <a:latin typeface="한컴바탕" pitchFamily="18" charset="2"/>
                <a:ea typeface="한컴바탕" pitchFamily="18" charset="2"/>
                <a:cs typeface="한컴바탕" pitchFamily="18" charset="2"/>
              </a:rPr>
              <a:t>, </a:t>
            </a:r>
            <a:r>
              <a:rPr lang="ko-KR" altLang="en-US" sz="1400" dirty="0" smtClean="0">
                <a:latin typeface="한컴바탕" pitchFamily="18" charset="2"/>
                <a:ea typeface="한컴바탕" pitchFamily="18" charset="2"/>
                <a:cs typeface="한컴바탕" pitchFamily="18" charset="2"/>
              </a:rPr>
              <a:t>중국</a:t>
            </a:r>
            <a:r>
              <a:rPr lang="en-US" altLang="ko-KR" sz="1400" dirty="0" smtClean="0">
                <a:latin typeface="한컴바탕" pitchFamily="18" charset="2"/>
                <a:ea typeface="한컴바탕" pitchFamily="18" charset="2"/>
                <a:cs typeface="한컴바탕" pitchFamily="18" charset="2"/>
              </a:rPr>
              <a:t>, </a:t>
            </a:r>
          </a:p>
          <a:p>
            <a:pPr marL="285750" indent="-285750">
              <a:lnSpc>
                <a:spcPct val="150000"/>
              </a:lnSpc>
              <a:buFont typeface="한컴바탕" pitchFamily="18" charset="2"/>
              <a:buChar char=" "/>
            </a:pPr>
            <a:r>
              <a:rPr lang="ko-KR" altLang="en-US" sz="1400" dirty="0" smtClean="0">
                <a:latin typeface="한컴바탕" pitchFamily="18" charset="2"/>
                <a:ea typeface="한컴바탕" pitchFamily="18" charset="2"/>
                <a:cs typeface="한컴바탕" pitchFamily="18" charset="2"/>
              </a:rPr>
              <a:t>           프랑스</a:t>
            </a:r>
            <a:r>
              <a:rPr lang="en-US" altLang="ko-KR" sz="1400" dirty="0" smtClean="0">
                <a:latin typeface="한컴바탕" pitchFamily="18" charset="2"/>
                <a:ea typeface="한컴바탕" pitchFamily="18" charset="2"/>
                <a:cs typeface="한컴바탕" pitchFamily="18" charset="2"/>
              </a:rPr>
              <a:t>, </a:t>
            </a:r>
            <a:r>
              <a:rPr lang="ko-KR" altLang="en-US" sz="1400" dirty="0" smtClean="0">
                <a:latin typeface="한컴바탕" pitchFamily="18" charset="2"/>
                <a:ea typeface="한컴바탕" pitchFamily="18" charset="2"/>
                <a:cs typeface="한컴바탕" pitchFamily="18" charset="2"/>
              </a:rPr>
              <a:t>오스트리아</a:t>
            </a:r>
            <a:r>
              <a:rPr lang="en-US" altLang="ko-KR" sz="1400" dirty="0" smtClean="0">
                <a:latin typeface="한컴바탕" pitchFamily="18" charset="2"/>
                <a:ea typeface="한컴바탕" pitchFamily="18" charset="2"/>
                <a:cs typeface="한컴바탕" pitchFamily="18" charset="2"/>
              </a:rPr>
              <a:t>, </a:t>
            </a:r>
            <a:r>
              <a:rPr lang="ko-KR" altLang="en-US" sz="1400" dirty="0" smtClean="0">
                <a:latin typeface="한컴바탕" pitchFamily="18" charset="2"/>
                <a:ea typeface="한컴바탕" pitchFamily="18" charset="2"/>
                <a:cs typeface="한컴바탕" pitchFamily="18" charset="2"/>
              </a:rPr>
              <a:t>콘스탄티노플</a:t>
            </a:r>
            <a:endParaRPr lang="en-US" altLang="ko-KR" sz="1400" dirty="0" smtClean="0">
              <a:latin typeface="한컴바탕" pitchFamily="18" charset="2"/>
              <a:ea typeface="한컴바탕" pitchFamily="18" charset="2"/>
              <a:cs typeface="한컴바탕" pitchFamily="18" charset="2"/>
            </a:endParaRPr>
          </a:p>
          <a:p>
            <a:pPr>
              <a:lnSpc>
                <a:spcPct val="150000"/>
              </a:lnSpc>
            </a:pPr>
            <a:r>
              <a:rPr lang="ko-KR" altLang="en-US" sz="1400" dirty="0" smtClean="0">
                <a:latin typeface="한컴바탕" pitchFamily="18" charset="2"/>
                <a:ea typeface="한컴바탕" pitchFamily="18" charset="2"/>
                <a:cs typeface="한컴바탕" pitchFamily="18" charset="2"/>
              </a:rPr>
              <a:t>상상세계</a:t>
            </a:r>
            <a:r>
              <a:rPr lang="en-US" altLang="ko-KR" sz="1400" dirty="0" smtClean="0">
                <a:latin typeface="한컴바탕" pitchFamily="18" charset="2"/>
                <a:ea typeface="한컴바탕" pitchFamily="18" charset="2"/>
                <a:cs typeface="한컴바탕" pitchFamily="18" charset="2"/>
              </a:rPr>
              <a:t>:  </a:t>
            </a:r>
            <a:r>
              <a:rPr lang="ko-KR" altLang="en-US" sz="1400" dirty="0" smtClean="0">
                <a:latin typeface="한컴바탕" pitchFamily="18" charset="2"/>
                <a:ea typeface="한컴바탕" pitchFamily="18" charset="2"/>
                <a:cs typeface="한컴바탕" pitchFamily="18" charset="2"/>
              </a:rPr>
              <a:t>불멸의 섬</a:t>
            </a:r>
            <a:r>
              <a:rPr lang="en-US" altLang="ko-KR" sz="1400" dirty="0" smtClean="0">
                <a:latin typeface="한컴바탕" pitchFamily="18" charset="2"/>
                <a:ea typeface="한컴바탕" pitchFamily="18" charset="2"/>
                <a:cs typeface="한컴바탕" pitchFamily="18" charset="2"/>
              </a:rPr>
              <a:t>, </a:t>
            </a:r>
            <a:r>
              <a:rPr lang="ko-KR" altLang="en-US" sz="1400" dirty="0" err="1" smtClean="0">
                <a:latin typeface="한컴바탕" pitchFamily="18" charset="2"/>
                <a:ea typeface="한컴바탕" pitchFamily="18" charset="2"/>
                <a:cs typeface="한컴바탕" pitchFamily="18" charset="2"/>
              </a:rPr>
              <a:t>카푸르섬</a:t>
            </a:r>
            <a:r>
              <a:rPr lang="en-US" altLang="ko-KR" sz="1400" dirty="0" smtClean="0">
                <a:latin typeface="한컴바탕" pitchFamily="18" charset="2"/>
                <a:ea typeface="한컴바탕" pitchFamily="18" charset="2"/>
                <a:cs typeface="한컴바탕" pitchFamily="18" charset="2"/>
              </a:rPr>
              <a:t>, </a:t>
            </a:r>
            <a:r>
              <a:rPr lang="ko-KR" altLang="en-US" sz="1400" dirty="0" err="1" smtClean="0">
                <a:latin typeface="한컴바탕" pitchFamily="18" charset="2"/>
                <a:ea typeface="한컴바탕" pitchFamily="18" charset="2"/>
                <a:cs typeface="한컴바탕" pitchFamily="18" charset="2"/>
              </a:rPr>
              <a:t>아부누스섬</a:t>
            </a:r>
            <a:r>
              <a:rPr lang="en-US" altLang="ko-KR" sz="1400" dirty="0" smtClean="0">
                <a:latin typeface="한컴바탕" pitchFamily="18" charset="2"/>
                <a:ea typeface="한컴바탕" pitchFamily="18" charset="2"/>
                <a:cs typeface="한컴바탕" pitchFamily="18" charset="2"/>
              </a:rPr>
              <a:t>, </a:t>
            </a:r>
            <a:r>
              <a:rPr lang="ko-KR" altLang="en-US" sz="1400" dirty="0" err="1" smtClean="0">
                <a:latin typeface="한컴바탕" pitchFamily="18" charset="2"/>
                <a:ea typeface="한컴바탕" pitchFamily="18" charset="2"/>
                <a:cs typeface="한컴바탕" pitchFamily="18" charset="2"/>
              </a:rPr>
              <a:t>와끄와끄섬</a:t>
            </a:r>
            <a:endParaRPr lang="ko-KR" altLang="en-US" sz="1400" dirty="0" smtClean="0">
              <a:latin typeface="한컴바탕" pitchFamily="18" charset="2"/>
              <a:ea typeface="한컴바탕" pitchFamily="18" charset="2"/>
              <a:cs typeface="한컴바탕" pitchFamily="18" charset="2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971600" y="1508197"/>
            <a:ext cx="734481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1400" b="1" dirty="0" smtClean="0">
                <a:latin typeface="휴먼둥근헤드라인" pitchFamily="18" charset="-127"/>
                <a:ea typeface="휴먼둥근헤드라인" pitchFamily="18" charset="-127"/>
                <a:cs typeface="한컴바탕" pitchFamily="18" charset="2"/>
              </a:rPr>
              <a:t>‘</a:t>
            </a:r>
            <a:r>
              <a:rPr lang="ko-KR" altLang="en-US" sz="1400" b="1" dirty="0" smtClean="0">
                <a:latin typeface="휴먼둥근헤드라인" pitchFamily="18" charset="-127"/>
                <a:ea typeface="휴먼둥근헤드라인" pitchFamily="18" charset="-127"/>
                <a:cs typeface="한컴바탕" pitchFamily="18" charset="2"/>
              </a:rPr>
              <a:t>시간</a:t>
            </a:r>
            <a:r>
              <a:rPr lang="en-US" altLang="ko-KR" sz="1400" b="1" dirty="0" smtClean="0">
                <a:latin typeface="휴먼둥근헤드라인" pitchFamily="18" charset="-127"/>
                <a:ea typeface="휴먼둥근헤드라인" pitchFamily="18" charset="-127"/>
                <a:cs typeface="한컴바탕" pitchFamily="18" charset="2"/>
              </a:rPr>
              <a:t>’</a:t>
            </a:r>
          </a:p>
          <a:p>
            <a:pPr>
              <a:lnSpc>
                <a:spcPct val="150000"/>
              </a:lnSpc>
            </a:pPr>
            <a:r>
              <a:rPr lang="ko-KR" altLang="en-US" sz="1400" dirty="0" smtClean="0">
                <a:latin typeface="한컴바탕" pitchFamily="18" charset="2"/>
                <a:ea typeface="한컴바탕" pitchFamily="18" charset="2"/>
                <a:cs typeface="한컴바탕" pitchFamily="18" charset="2"/>
              </a:rPr>
              <a:t>짧은 시간 속에서 사건이 천천히 전개되는가 하면</a:t>
            </a:r>
            <a:r>
              <a:rPr lang="en-US" altLang="ko-KR" sz="1400" dirty="0" smtClean="0">
                <a:latin typeface="한컴바탕" pitchFamily="18" charset="2"/>
                <a:ea typeface="한컴바탕" pitchFamily="18" charset="2"/>
                <a:cs typeface="한컴바탕" pitchFamily="18" charset="2"/>
              </a:rPr>
              <a:t>, </a:t>
            </a:r>
            <a:r>
              <a:rPr lang="ko-KR" altLang="en-US" sz="1400" dirty="0" smtClean="0">
                <a:latin typeface="한컴바탕" pitchFamily="18" charset="2"/>
                <a:ea typeface="한컴바탕" pitchFamily="18" charset="2"/>
                <a:cs typeface="한컴바탕" pitchFamily="18" charset="2"/>
              </a:rPr>
              <a:t>한편으로 수세기에 걸친 시간 속에서 사건이 매우 빠르게 전개된다</a:t>
            </a:r>
            <a:r>
              <a:rPr lang="en-US" altLang="ko-KR" sz="1400" dirty="0" smtClean="0">
                <a:latin typeface="한컴바탕" pitchFamily="18" charset="2"/>
                <a:ea typeface="한컴바탕" pitchFamily="18" charset="2"/>
                <a:cs typeface="한컴바탕" pitchFamily="18" charset="2"/>
              </a:rPr>
              <a:t>. </a:t>
            </a:r>
            <a:r>
              <a:rPr lang="ko-KR" altLang="en-US" sz="1400" dirty="0" smtClean="0">
                <a:latin typeface="한컴바탕" pitchFamily="18" charset="2"/>
                <a:ea typeface="한컴바탕" pitchFamily="18" charset="2"/>
                <a:cs typeface="한컴바탕" pitchFamily="18" charset="2"/>
              </a:rPr>
              <a:t>또한 시간은 연속적으로 진행되지 않고 서로 단절되어 있으며 역사를 왜곡하기도 한다</a:t>
            </a:r>
            <a:r>
              <a:rPr lang="en-US" altLang="ko-KR" sz="1400" dirty="0" smtClean="0">
                <a:latin typeface="한컴바탕" pitchFamily="18" charset="2"/>
                <a:ea typeface="한컴바탕" pitchFamily="18" charset="2"/>
                <a:cs typeface="한컴바탕" pitchFamily="18" charset="2"/>
              </a:rPr>
              <a:t>.</a:t>
            </a:r>
            <a:endParaRPr lang="ko-KR" altLang="en-US" sz="1400" dirty="0" smtClean="0">
              <a:latin typeface="한컴바탕" pitchFamily="18" charset="2"/>
              <a:ea typeface="한컴바탕" pitchFamily="18" charset="2"/>
              <a:cs typeface="한컴바탕" pitchFamily="18" charset="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971601" y="4418710"/>
            <a:ext cx="7344816" cy="1708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1400" b="1" dirty="0" smtClean="0">
                <a:latin typeface="휴먼둥근헤드라인" pitchFamily="18" charset="-127"/>
                <a:ea typeface="휴먼둥근헤드라인" pitchFamily="18" charset="-127"/>
                <a:cs typeface="한컴바탕" pitchFamily="18" charset="2"/>
              </a:rPr>
              <a:t>‘</a:t>
            </a:r>
            <a:r>
              <a:rPr lang="ko-KR" altLang="en-US" sz="1400" b="1" dirty="0" smtClean="0">
                <a:latin typeface="휴먼둥근헤드라인" pitchFamily="18" charset="-127"/>
                <a:ea typeface="휴먼둥근헤드라인" pitchFamily="18" charset="-127"/>
                <a:cs typeface="한컴바탕" pitchFamily="18" charset="2"/>
              </a:rPr>
              <a:t>언어</a:t>
            </a:r>
            <a:r>
              <a:rPr lang="en-US" altLang="ko-KR" sz="1400" b="1" dirty="0" smtClean="0">
                <a:latin typeface="휴먼둥근헤드라인" pitchFamily="18" charset="-127"/>
                <a:ea typeface="휴먼둥근헤드라인" pitchFamily="18" charset="-127"/>
                <a:cs typeface="한컴바탕" pitchFamily="18" charset="2"/>
              </a:rPr>
              <a:t>’</a:t>
            </a:r>
          </a:p>
          <a:p>
            <a:pPr>
              <a:lnSpc>
                <a:spcPct val="150000"/>
              </a:lnSpc>
            </a:pPr>
            <a:r>
              <a:rPr lang="ko-KR" altLang="en-US" sz="1400" dirty="0" smtClean="0">
                <a:latin typeface="한컴바탕" pitchFamily="18" charset="2"/>
                <a:ea typeface="한컴바탕" pitchFamily="18" charset="2"/>
                <a:cs typeface="한컴바탕" pitchFamily="18" charset="2"/>
              </a:rPr>
              <a:t>표준어</a:t>
            </a:r>
            <a:r>
              <a:rPr lang="en-US" altLang="ko-KR" sz="1400" dirty="0" smtClean="0">
                <a:latin typeface="한컴바탕" pitchFamily="18" charset="2"/>
                <a:ea typeface="한컴바탕" pitchFamily="18" charset="2"/>
                <a:cs typeface="한컴바탕" pitchFamily="18" charset="2"/>
              </a:rPr>
              <a:t>, </a:t>
            </a:r>
            <a:r>
              <a:rPr lang="ko-KR" altLang="en-US" sz="1400" dirty="0" smtClean="0">
                <a:latin typeface="한컴바탕" pitchFamily="18" charset="2"/>
                <a:ea typeface="한컴바탕" pitchFamily="18" charset="2"/>
                <a:cs typeface="한컴바탕" pitchFamily="18" charset="2"/>
              </a:rPr>
              <a:t>방언</a:t>
            </a:r>
            <a:r>
              <a:rPr lang="en-US" altLang="ko-KR" sz="1400" dirty="0" smtClean="0">
                <a:latin typeface="한컴바탕" pitchFamily="18" charset="2"/>
                <a:ea typeface="한컴바탕" pitchFamily="18" charset="2"/>
                <a:cs typeface="한컴바탕" pitchFamily="18" charset="2"/>
              </a:rPr>
              <a:t>, </a:t>
            </a:r>
            <a:r>
              <a:rPr lang="ko-KR" altLang="en-US" sz="1400" dirty="0" smtClean="0">
                <a:latin typeface="한컴바탕" pitchFamily="18" charset="2"/>
                <a:ea typeface="한컴바탕" pitchFamily="18" charset="2"/>
                <a:cs typeface="한컴바탕" pitchFamily="18" charset="2"/>
              </a:rPr>
              <a:t>표준어화된 방언이 혼용된다</a:t>
            </a:r>
            <a:r>
              <a:rPr lang="en-US" altLang="ko-KR" sz="1400" dirty="0" smtClean="0">
                <a:latin typeface="한컴바탕" pitchFamily="18" charset="2"/>
                <a:ea typeface="한컴바탕" pitchFamily="18" charset="2"/>
                <a:cs typeface="한컴바탕" pitchFamily="18" charset="2"/>
              </a:rPr>
              <a:t>. </a:t>
            </a:r>
            <a:r>
              <a:rPr lang="ko-KR" altLang="en-US" sz="1400" dirty="0" smtClean="0">
                <a:latin typeface="한컴바탕" pitchFamily="18" charset="2"/>
                <a:ea typeface="한컴바탕" pitchFamily="18" charset="2"/>
                <a:cs typeface="한컴바탕" pitchFamily="18" charset="2"/>
              </a:rPr>
              <a:t>이것은 천일야화가 하나의 완성된 책으로 집대성되기 전까지 여러 단계를 거쳤기 때문인 것으로 풀이된다</a:t>
            </a:r>
            <a:r>
              <a:rPr lang="en-US" altLang="ko-KR" sz="1400" dirty="0" smtClean="0">
                <a:latin typeface="한컴바탕" pitchFamily="18" charset="2"/>
                <a:ea typeface="한컴바탕" pitchFamily="18" charset="2"/>
                <a:cs typeface="한컴바탕" pitchFamily="18" charset="2"/>
              </a:rPr>
              <a:t>. </a:t>
            </a:r>
            <a:r>
              <a:rPr lang="ko-KR" altLang="en-US" sz="1400" dirty="0" smtClean="0">
                <a:latin typeface="한컴바탕" pitchFamily="18" charset="2"/>
                <a:ea typeface="한컴바탕" pitchFamily="18" charset="2"/>
                <a:cs typeface="한컴바탕" pitchFamily="18" charset="2"/>
              </a:rPr>
              <a:t>바그다드 단계의 이야기는 주로 당시 책에서 소재를 얻어왔기 때문에 표준어를 사용한 반면</a:t>
            </a:r>
            <a:r>
              <a:rPr lang="en-US" altLang="ko-KR" sz="1400" dirty="0" smtClean="0">
                <a:latin typeface="한컴바탕" pitchFamily="18" charset="2"/>
                <a:ea typeface="한컴바탕" pitchFamily="18" charset="2"/>
                <a:cs typeface="한컴바탕" pitchFamily="18" charset="2"/>
              </a:rPr>
              <a:t>, </a:t>
            </a:r>
            <a:r>
              <a:rPr lang="ko-KR" altLang="en-US" sz="1400" dirty="0" smtClean="0">
                <a:latin typeface="한컴바탕" pitchFamily="18" charset="2"/>
                <a:ea typeface="한컴바탕" pitchFamily="18" charset="2"/>
                <a:cs typeface="한컴바탕" pitchFamily="18" charset="2"/>
              </a:rPr>
              <a:t>이집트 단계는 이집트 전통</a:t>
            </a:r>
            <a:r>
              <a:rPr lang="en-US" altLang="ko-KR" sz="1400" dirty="0" smtClean="0">
                <a:latin typeface="한컴바탕" pitchFamily="18" charset="2"/>
                <a:ea typeface="한컴바탕" pitchFamily="18" charset="2"/>
                <a:cs typeface="한컴바탕" pitchFamily="18" charset="2"/>
              </a:rPr>
              <a:t>, </a:t>
            </a:r>
            <a:r>
              <a:rPr lang="ko-KR" altLang="en-US" sz="1400" dirty="0" smtClean="0">
                <a:latin typeface="한컴바탕" pitchFamily="18" charset="2"/>
                <a:ea typeface="한컴바탕" pitchFamily="18" charset="2"/>
                <a:cs typeface="한컴바탕" pitchFamily="18" charset="2"/>
              </a:rPr>
              <a:t>파라오전설</a:t>
            </a:r>
            <a:r>
              <a:rPr lang="en-US" altLang="ko-KR" sz="1400" dirty="0" smtClean="0">
                <a:latin typeface="한컴바탕" pitchFamily="18" charset="2"/>
                <a:ea typeface="한컴바탕" pitchFamily="18" charset="2"/>
                <a:cs typeface="한컴바탕" pitchFamily="18" charset="2"/>
              </a:rPr>
              <a:t>, </a:t>
            </a:r>
            <a:r>
              <a:rPr lang="ko-KR" altLang="en-US" sz="1400" dirty="0" smtClean="0">
                <a:latin typeface="한컴바탕" pitchFamily="18" charset="2"/>
                <a:ea typeface="한컴바탕" pitchFamily="18" charset="2"/>
                <a:cs typeface="한컴바탕" pitchFamily="18" charset="2"/>
              </a:rPr>
              <a:t>유대인의 전기 등을 포함시키면서 지역 방언이 사용되었다</a:t>
            </a:r>
            <a:r>
              <a:rPr lang="en-US" altLang="ko-KR" sz="1400" dirty="0" smtClean="0">
                <a:latin typeface="한컴바탕" pitchFamily="18" charset="2"/>
                <a:ea typeface="한컴바탕" pitchFamily="18" charset="2"/>
                <a:cs typeface="한컴바탕" pitchFamily="18" charset="2"/>
              </a:rPr>
              <a:t>.</a:t>
            </a:r>
            <a:endParaRPr lang="ko-KR" altLang="en-US" sz="1400" dirty="0" smtClean="0">
              <a:latin typeface="한컴바탕" pitchFamily="18" charset="2"/>
              <a:ea typeface="한컴바탕" pitchFamily="18" charset="2"/>
              <a:cs typeface="한컴바탕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2346384482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 txBox="1">
            <a:spLocks/>
          </p:cNvSpPr>
          <p:nvPr/>
        </p:nvSpPr>
        <p:spPr>
          <a:xfrm>
            <a:off x="395536" y="404664"/>
            <a:ext cx="8307456" cy="1008112"/>
          </a:xfrm>
          <a:prstGeom prst="rect">
            <a:avLst/>
          </a:prstGeom>
          <a:solidFill>
            <a:schemeClr val="tx1"/>
          </a:solidFill>
        </p:spPr>
        <p:txBody>
          <a:bodyPr>
            <a:normAutofit/>
          </a:bodyPr>
          <a:lstStyle/>
          <a:p>
            <a:pPr marL="265176" lvl="0" indent="-265176">
              <a:lnSpc>
                <a:spcPct val="150000"/>
              </a:lnSpc>
              <a:spcBef>
                <a:spcPts val="250"/>
              </a:spcBef>
              <a:buClr>
                <a:schemeClr val="accent1"/>
              </a:buClr>
              <a:buSzPct val="80000"/>
              <a:buFont typeface="Wingdings 2"/>
              <a:buChar char=""/>
            </a:pPr>
            <a:r>
              <a:rPr lang="ko-KR" altLang="en-US" sz="3200" b="1" noProof="0" dirty="0" smtClean="0">
                <a:solidFill>
                  <a:schemeClr val="bg1"/>
                </a:solidFill>
                <a:latin typeface="맑은 고딕"/>
                <a:ea typeface="맑은 고딕"/>
              </a:rPr>
              <a:t>아랍∙이슬람 역사</a:t>
            </a:r>
            <a:endParaRPr kumimoji="0" lang="en-US" altLang="ko-KR" sz="3200" b="1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맑은 고딕"/>
              <a:ea typeface="맑은 고딕"/>
              <a:cs typeface="+mn-cs"/>
            </a:endParaRP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ko-KR" smtClean="0"/>
              <a:t>2013-10-12</a:t>
            </a:r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C26F00-7078-4601-8016-0E43D5AE7F21}" type="slidenum">
              <a:rPr lang="ko-KR" altLang="en-US" smtClean="0"/>
              <a:pPr/>
              <a:t>39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ko-KR" altLang="en-US" smtClean="0"/>
              <a:t>동서비교문학회</a:t>
            </a:r>
            <a:r>
              <a:rPr lang="en-US" altLang="ko-KR" smtClean="0"/>
              <a:t>/</a:t>
            </a:r>
            <a:r>
              <a:rPr lang="ko-KR" altLang="en-US" smtClean="0"/>
              <a:t>세계문학콜로키움</a:t>
            </a:r>
            <a:endParaRPr lang="ko-KR" altLang="en-US"/>
          </a:p>
        </p:txBody>
      </p:sp>
      <p:pic>
        <p:nvPicPr>
          <p:cNvPr id="8" name="Picture 2" descr="http://postfiles1.naver.net/data13/2006/2/9/32/%C0%CC%BD%BD%B6%F7%C1%A6%B1%B9-joongpedro.jpg?type=w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484785"/>
            <a:ext cx="8280920" cy="4464496"/>
          </a:xfrm>
          <a:prstGeom prst="rect">
            <a:avLst/>
          </a:prstGeom>
          <a:noFill/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 txBox="1">
            <a:spLocks/>
          </p:cNvSpPr>
          <p:nvPr/>
        </p:nvSpPr>
        <p:spPr>
          <a:xfrm>
            <a:off x="395536" y="404664"/>
            <a:ext cx="8307456" cy="1008112"/>
          </a:xfrm>
          <a:prstGeom prst="rect">
            <a:avLst/>
          </a:prstGeom>
          <a:solidFill>
            <a:schemeClr val="tx1"/>
          </a:solidFill>
        </p:spPr>
        <p:txBody>
          <a:bodyPr>
            <a:normAutofit/>
          </a:bodyPr>
          <a:lstStyle/>
          <a:p>
            <a:pPr marL="265176" lvl="0" indent="-265176">
              <a:lnSpc>
                <a:spcPct val="150000"/>
              </a:lnSpc>
              <a:spcBef>
                <a:spcPts val="250"/>
              </a:spcBef>
              <a:buClr>
                <a:schemeClr val="accent1"/>
              </a:buClr>
              <a:buSzPct val="80000"/>
              <a:buFont typeface="Wingdings 2"/>
              <a:buChar char=""/>
            </a:pPr>
            <a:r>
              <a:rPr kumimoji="0" lang="en-US" altLang="ko-KR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맑은 고딕"/>
                <a:ea typeface="맑은 고딕"/>
                <a:cs typeface="+mn-cs"/>
              </a:rPr>
              <a:t>“</a:t>
            </a:r>
            <a:r>
              <a:rPr kumimoji="0" lang="ko-KR" alt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맑은 고딕"/>
                <a:ea typeface="맑은 고딕"/>
                <a:cs typeface="+mn-cs"/>
              </a:rPr>
              <a:t>아랍문학</a:t>
            </a:r>
            <a:r>
              <a:rPr kumimoji="0" lang="en-US" altLang="ko-KR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맑은 고딕"/>
                <a:ea typeface="맑은 고딕"/>
                <a:cs typeface="+mn-cs"/>
              </a:rPr>
              <a:t>” </a:t>
            </a:r>
            <a:r>
              <a:rPr kumimoji="0" lang="ko-KR" alt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맑은 고딕"/>
                <a:ea typeface="맑은 고딕"/>
                <a:cs typeface="+mn-cs"/>
              </a:rPr>
              <a:t>관련 개설학과</a:t>
            </a:r>
            <a:endParaRPr kumimoji="0" lang="en-US" altLang="ko-KR" sz="3200" b="1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맑은 고딕"/>
              <a:ea typeface="맑은 고딕"/>
              <a:cs typeface="+mn-cs"/>
            </a:endParaRP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ko-KR" smtClean="0"/>
              <a:t>2013-10-12</a:t>
            </a:r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C26F00-7078-4601-8016-0E43D5AE7F21}" type="slidenum">
              <a:rPr lang="ko-KR" altLang="en-US" smtClean="0"/>
              <a:pPr/>
              <a:t>4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ko-KR" altLang="en-US" smtClean="0"/>
              <a:t>동서비교문학회</a:t>
            </a:r>
            <a:r>
              <a:rPr lang="en-US" altLang="ko-KR" smtClean="0"/>
              <a:t>/</a:t>
            </a:r>
            <a:r>
              <a:rPr lang="ko-KR" altLang="en-US" smtClean="0"/>
              <a:t>세계문학콜로키움</a:t>
            </a:r>
            <a:endParaRPr lang="ko-KR" altLang="en-US"/>
          </a:p>
        </p:txBody>
      </p:sp>
      <p:graphicFrame>
        <p:nvGraphicFramePr>
          <p:cNvPr id="2" name="표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95156664"/>
              </p:ext>
            </p:extLst>
          </p:nvPr>
        </p:nvGraphicFramePr>
        <p:xfrm>
          <a:off x="516816" y="1700808"/>
          <a:ext cx="8064896" cy="427933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16224"/>
                <a:gridCol w="2016224"/>
                <a:gridCol w="1008112"/>
                <a:gridCol w="1008112"/>
                <a:gridCol w="2016224"/>
              </a:tblGrid>
              <a:tr h="534917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600" dirty="0" smtClean="0">
                          <a:latin typeface="HY울릉도M" pitchFamily="18" charset="-127"/>
                          <a:ea typeface="HY울릉도M" pitchFamily="18" charset="-127"/>
                        </a:rPr>
                        <a:t>대학교</a:t>
                      </a:r>
                      <a:endParaRPr lang="ko-KR" altLang="en-US" sz="1600" dirty="0">
                        <a:latin typeface="HY울릉도M" pitchFamily="18" charset="-127"/>
                        <a:ea typeface="HY울릉도M" pitchFamily="18" charset="-127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600" dirty="0" smtClean="0">
                          <a:latin typeface="HY울릉도M" pitchFamily="18" charset="-127"/>
                          <a:ea typeface="HY울릉도M" pitchFamily="18" charset="-127"/>
                        </a:rPr>
                        <a:t>학과</a:t>
                      </a:r>
                      <a:endParaRPr lang="ko-KR" altLang="en-US" sz="1600" dirty="0">
                        <a:latin typeface="HY울릉도M" pitchFamily="18" charset="-127"/>
                        <a:ea typeface="HY울릉도M" pitchFamily="18" charset="-127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600" dirty="0" smtClean="0">
                          <a:latin typeface="HY울릉도M" pitchFamily="18" charset="-127"/>
                          <a:ea typeface="HY울릉도M" pitchFamily="18" charset="-127"/>
                        </a:rPr>
                        <a:t>위치</a:t>
                      </a:r>
                      <a:endParaRPr lang="ko-KR" altLang="en-US" sz="1600" dirty="0">
                        <a:latin typeface="HY울릉도M" pitchFamily="18" charset="-127"/>
                        <a:ea typeface="HY울릉도M" pitchFamily="18" charset="-127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600" dirty="0" smtClean="0">
                          <a:latin typeface="HY울릉도M" pitchFamily="18" charset="-127"/>
                          <a:ea typeface="HY울릉도M" pitchFamily="18" charset="-127"/>
                        </a:rPr>
                        <a:t>설립</a:t>
                      </a:r>
                      <a:endParaRPr lang="ko-KR" altLang="en-US" sz="1600" dirty="0">
                        <a:latin typeface="HY울릉도M" pitchFamily="18" charset="-127"/>
                        <a:ea typeface="HY울릉도M" pitchFamily="18" charset="-127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600" dirty="0" smtClean="0">
                          <a:latin typeface="HY울릉도M" pitchFamily="18" charset="-127"/>
                          <a:ea typeface="HY울릉도M" pitchFamily="18" charset="-127"/>
                        </a:rPr>
                        <a:t>정원</a:t>
                      </a:r>
                      <a:r>
                        <a:rPr lang="en-US" altLang="ko-KR" sz="1600" dirty="0" smtClean="0">
                          <a:latin typeface="HY울릉도M" pitchFamily="18" charset="-127"/>
                          <a:ea typeface="HY울릉도M" pitchFamily="18" charset="-127"/>
                        </a:rPr>
                        <a:t>(</a:t>
                      </a:r>
                      <a:r>
                        <a:rPr lang="ko-KR" altLang="en-US" sz="1600" dirty="0" smtClean="0">
                          <a:latin typeface="HY울릉도M" pitchFamily="18" charset="-127"/>
                          <a:ea typeface="HY울릉도M" pitchFamily="18" charset="-127"/>
                        </a:rPr>
                        <a:t>교원</a:t>
                      </a:r>
                      <a:r>
                        <a:rPr lang="en-US" altLang="ko-KR" sz="1600" dirty="0" smtClean="0">
                          <a:latin typeface="HY울릉도M" pitchFamily="18" charset="-127"/>
                          <a:ea typeface="HY울릉도M" pitchFamily="18" charset="-127"/>
                        </a:rPr>
                        <a:t>)</a:t>
                      </a:r>
                      <a:endParaRPr lang="ko-KR" altLang="en-US" sz="1600" dirty="0">
                        <a:latin typeface="HY울릉도M" pitchFamily="18" charset="-127"/>
                        <a:ea typeface="HY울릉도M" pitchFamily="18" charset="-127"/>
                      </a:endParaRPr>
                    </a:p>
                  </a:txBody>
                  <a:tcPr anchor="ctr" anchorCtr="1"/>
                </a:tc>
              </a:tr>
              <a:tr h="534917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600" dirty="0" smtClean="0">
                          <a:latin typeface="HY울릉도M" pitchFamily="18" charset="-127"/>
                          <a:ea typeface="HY울릉도M" pitchFamily="18" charset="-127"/>
                        </a:rPr>
                        <a:t>한국외대</a:t>
                      </a:r>
                      <a:endParaRPr lang="ko-KR" altLang="en-US" sz="1600" dirty="0">
                        <a:latin typeface="HY울릉도M" pitchFamily="18" charset="-127"/>
                        <a:ea typeface="HY울릉도M" pitchFamily="18" charset="-127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600" dirty="0" err="1" smtClean="0">
                          <a:latin typeface="HY울릉도M" pitchFamily="18" charset="-127"/>
                          <a:ea typeface="HY울릉도M" pitchFamily="18" charset="-127"/>
                        </a:rPr>
                        <a:t>아랍어과</a:t>
                      </a:r>
                      <a:endParaRPr lang="ko-KR" altLang="en-US" sz="1600" dirty="0">
                        <a:latin typeface="HY울릉도M" pitchFamily="18" charset="-127"/>
                        <a:ea typeface="HY울릉도M" pitchFamily="18" charset="-127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600" dirty="0" smtClean="0">
                          <a:latin typeface="HY울릉도M" pitchFamily="18" charset="-127"/>
                          <a:ea typeface="HY울릉도M" pitchFamily="18" charset="-127"/>
                        </a:rPr>
                        <a:t>서울</a:t>
                      </a:r>
                      <a:endParaRPr lang="ko-KR" altLang="en-US" sz="1600" dirty="0">
                        <a:latin typeface="HY울릉도M" pitchFamily="18" charset="-127"/>
                        <a:ea typeface="HY울릉도M" pitchFamily="18" charset="-127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600" dirty="0" smtClean="0">
                          <a:latin typeface="HY울릉도M" pitchFamily="18" charset="-127"/>
                          <a:ea typeface="HY울릉도M" pitchFamily="18" charset="-127"/>
                        </a:rPr>
                        <a:t>1965</a:t>
                      </a:r>
                      <a:endParaRPr lang="ko-KR" altLang="en-US" sz="1600" dirty="0">
                        <a:latin typeface="HY울릉도M" pitchFamily="18" charset="-127"/>
                        <a:ea typeface="HY울릉도M" pitchFamily="18" charset="-127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600" dirty="0" smtClean="0">
                          <a:latin typeface="HY울릉도M" pitchFamily="18" charset="-127"/>
                          <a:ea typeface="HY울릉도M" pitchFamily="18" charset="-127"/>
                        </a:rPr>
                        <a:t>45(2)</a:t>
                      </a:r>
                      <a:endParaRPr lang="ko-KR" altLang="en-US" sz="1600" dirty="0">
                        <a:latin typeface="HY울릉도M" pitchFamily="18" charset="-127"/>
                        <a:ea typeface="HY울릉도M" pitchFamily="18" charset="-127"/>
                      </a:endParaRPr>
                    </a:p>
                  </a:txBody>
                  <a:tcPr anchor="ctr" anchorCtr="1"/>
                </a:tc>
              </a:tr>
              <a:tr h="534917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600" dirty="0" smtClean="0">
                          <a:latin typeface="HY울릉도M" pitchFamily="18" charset="-127"/>
                          <a:ea typeface="HY울릉도M" pitchFamily="18" charset="-127"/>
                        </a:rPr>
                        <a:t>명지대</a:t>
                      </a:r>
                      <a:endParaRPr lang="ko-KR" altLang="en-US" sz="1600" dirty="0">
                        <a:latin typeface="HY울릉도M" pitchFamily="18" charset="-127"/>
                        <a:ea typeface="HY울릉도M" pitchFamily="18" charset="-127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600" dirty="0" smtClean="0">
                          <a:latin typeface="HY울릉도M" pitchFamily="18" charset="-127"/>
                          <a:ea typeface="HY울릉도M" pitchFamily="18" charset="-127"/>
                        </a:rPr>
                        <a:t>아랍지역학과</a:t>
                      </a:r>
                      <a:endParaRPr lang="ko-KR" altLang="en-US" sz="1600" dirty="0">
                        <a:latin typeface="HY울릉도M" pitchFamily="18" charset="-127"/>
                        <a:ea typeface="HY울릉도M" pitchFamily="18" charset="-127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600" dirty="0" smtClean="0">
                          <a:latin typeface="HY울릉도M" pitchFamily="18" charset="-127"/>
                          <a:ea typeface="HY울릉도M" pitchFamily="18" charset="-127"/>
                        </a:rPr>
                        <a:t>서울</a:t>
                      </a:r>
                      <a:endParaRPr lang="ko-KR" altLang="en-US" sz="1600" dirty="0">
                        <a:latin typeface="HY울릉도M" pitchFamily="18" charset="-127"/>
                        <a:ea typeface="HY울릉도M" pitchFamily="18" charset="-127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600" dirty="0" smtClean="0">
                          <a:latin typeface="HY울릉도M" pitchFamily="18" charset="-127"/>
                          <a:ea typeface="HY울릉도M" pitchFamily="18" charset="-127"/>
                        </a:rPr>
                        <a:t>1976</a:t>
                      </a:r>
                      <a:endParaRPr lang="ko-KR" altLang="en-US" sz="1600" dirty="0">
                        <a:latin typeface="HY울릉도M" pitchFamily="18" charset="-127"/>
                        <a:ea typeface="HY울릉도M" pitchFamily="18" charset="-127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600" dirty="0" smtClean="0">
                          <a:latin typeface="HY울릉도M" pitchFamily="18" charset="-127"/>
                          <a:ea typeface="HY울릉도M" pitchFamily="18" charset="-127"/>
                        </a:rPr>
                        <a:t>45(3)</a:t>
                      </a:r>
                      <a:endParaRPr lang="ko-KR" altLang="en-US" sz="1600" dirty="0">
                        <a:latin typeface="HY울릉도M" pitchFamily="18" charset="-127"/>
                        <a:ea typeface="HY울릉도M" pitchFamily="18" charset="-127"/>
                      </a:endParaRPr>
                    </a:p>
                  </a:txBody>
                  <a:tcPr anchor="ctr" anchorCtr="1"/>
                </a:tc>
              </a:tr>
              <a:tr h="534917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600" dirty="0" smtClean="0">
                          <a:latin typeface="HY울릉도M" pitchFamily="18" charset="-127"/>
                          <a:ea typeface="HY울릉도M" pitchFamily="18" charset="-127"/>
                        </a:rPr>
                        <a:t>한국외대</a:t>
                      </a:r>
                      <a:endParaRPr lang="ko-KR" altLang="en-US" sz="1600" dirty="0">
                        <a:latin typeface="HY울릉도M" pitchFamily="18" charset="-127"/>
                        <a:ea typeface="HY울릉도M" pitchFamily="18" charset="-127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600" dirty="0" err="1" smtClean="0">
                          <a:latin typeface="HY울릉도M" pitchFamily="18" charset="-127"/>
                          <a:ea typeface="HY울릉도M" pitchFamily="18" charset="-127"/>
                        </a:rPr>
                        <a:t>아랍통번역학과</a:t>
                      </a:r>
                      <a:endParaRPr lang="ko-KR" altLang="en-US" sz="1600" dirty="0">
                        <a:latin typeface="HY울릉도M" pitchFamily="18" charset="-127"/>
                        <a:ea typeface="HY울릉도M" pitchFamily="18" charset="-127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600" dirty="0" smtClean="0">
                          <a:latin typeface="HY울릉도M" pitchFamily="18" charset="-127"/>
                          <a:ea typeface="HY울릉도M" pitchFamily="18" charset="-127"/>
                        </a:rPr>
                        <a:t>용인</a:t>
                      </a:r>
                      <a:endParaRPr lang="ko-KR" altLang="en-US" sz="1600" dirty="0">
                        <a:latin typeface="HY울릉도M" pitchFamily="18" charset="-127"/>
                        <a:ea typeface="HY울릉도M" pitchFamily="18" charset="-127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600" dirty="0" smtClean="0">
                          <a:latin typeface="HY울릉도M" pitchFamily="18" charset="-127"/>
                          <a:ea typeface="HY울릉도M" pitchFamily="18" charset="-127"/>
                        </a:rPr>
                        <a:t>1980</a:t>
                      </a:r>
                      <a:endParaRPr lang="ko-KR" altLang="en-US" sz="1600" dirty="0">
                        <a:latin typeface="HY울릉도M" pitchFamily="18" charset="-127"/>
                        <a:ea typeface="HY울릉도M" pitchFamily="18" charset="-127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600" dirty="0" smtClean="0">
                          <a:latin typeface="HY울릉도M" pitchFamily="18" charset="-127"/>
                          <a:ea typeface="HY울릉도M" pitchFamily="18" charset="-127"/>
                        </a:rPr>
                        <a:t>45(3)</a:t>
                      </a:r>
                      <a:endParaRPr lang="ko-KR" altLang="en-US" sz="1600" dirty="0">
                        <a:latin typeface="HY울릉도M" pitchFamily="18" charset="-127"/>
                        <a:ea typeface="HY울릉도M" pitchFamily="18" charset="-127"/>
                      </a:endParaRPr>
                    </a:p>
                  </a:txBody>
                  <a:tcPr anchor="ctr" anchorCtr="1"/>
                </a:tc>
              </a:tr>
              <a:tr h="534917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600" dirty="0" smtClean="0">
                          <a:latin typeface="HY울릉도M" pitchFamily="18" charset="-127"/>
                          <a:ea typeface="HY울릉도M" pitchFamily="18" charset="-127"/>
                        </a:rPr>
                        <a:t>부산외대</a:t>
                      </a:r>
                      <a:endParaRPr lang="ko-KR" altLang="en-US" sz="1600" dirty="0">
                        <a:latin typeface="HY울릉도M" pitchFamily="18" charset="-127"/>
                        <a:ea typeface="HY울릉도M" pitchFamily="18" charset="-127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600" dirty="0" err="1" smtClean="0">
                          <a:latin typeface="HY울릉도M" pitchFamily="18" charset="-127"/>
                          <a:ea typeface="HY울릉도M" pitchFamily="18" charset="-127"/>
                        </a:rPr>
                        <a:t>아랍어과</a:t>
                      </a:r>
                      <a:endParaRPr lang="ko-KR" altLang="en-US" sz="1600" dirty="0">
                        <a:latin typeface="HY울릉도M" pitchFamily="18" charset="-127"/>
                        <a:ea typeface="HY울릉도M" pitchFamily="18" charset="-127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600" dirty="0" smtClean="0">
                          <a:latin typeface="HY울릉도M" pitchFamily="18" charset="-127"/>
                          <a:ea typeface="HY울릉도M" pitchFamily="18" charset="-127"/>
                        </a:rPr>
                        <a:t>부산</a:t>
                      </a:r>
                      <a:endParaRPr lang="ko-KR" altLang="en-US" sz="1600" dirty="0">
                        <a:latin typeface="HY울릉도M" pitchFamily="18" charset="-127"/>
                        <a:ea typeface="HY울릉도M" pitchFamily="18" charset="-127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600" dirty="0" smtClean="0">
                          <a:latin typeface="HY울릉도M" pitchFamily="18" charset="-127"/>
                          <a:ea typeface="HY울릉도M" pitchFamily="18" charset="-127"/>
                        </a:rPr>
                        <a:t>1983</a:t>
                      </a:r>
                      <a:endParaRPr lang="ko-KR" altLang="en-US" sz="1600" dirty="0">
                        <a:latin typeface="HY울릉도M" pitchFamily="18" charset="-127"/>
                        <a:ea typeface="HY울릉도M" pitchFamily="18" charset="-127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600" dirty="0" smtClean="0">
                          <a:latin typeface="HY울릉도M" pitchFamily="18" charset="-127"/>
                          <a:ea typeface="HY울릉도M" pitchFamily="18" charset="-127"/>
                        </a:rPr>
                        <a:t>40(2)</a:t>
                      </a:r>
                      <a:endParaRPr lang="ko-KR" altLang="en-US" sz="1600" dirty="0">
                        <a:latin typeface="HY울릉도M" pitchFamily="18" charset="-127"/>
                        <a:ea typeface="HY울릉도M" pitchFamily="18" charset="-127"/>
                      </a:endParaRPr>
                    </a:p>
                  </a:txBody>
                  <a:tcPr anchor="ctr" anchorCtr="1"/>
                </a:tc>
              </a:tr>
              <a:tr h="534917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600" dirty="0" smtClean="0">
                          <a:latin typeface="HY울릉도M" pitchFamily="18" charset="-127"/>
                          <a:ea typeface="HY울릉도M" pitchFamily="18" charset="-127"/>
                        </a:rPr>
                        <a:t>조선대</a:t>
                      </a:r>
                      <a:endParaRPr lang="ko-KR" altLang="en-US" sz="1600" dirty="0">
                        <a:latin typeface="HY울릉도M" pitchFamily="18" charset="-127"/>
                        <a:ea typeface="HY울릉도M" pitchFamily="18" charset="-127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600" dirty="0" err="1" smtClean="0">
                          <a:latin typeface="HY울릉도M" pitchFamily="18" charset="-127"/>
                          <a:ea typeface="HY울릉도M" pitchFamily="18" charset="-127"/>
                        </a:rPr>
                        <a:t>아랍어과</a:t>
                      </a:r>
                      <a:endParaRPr lang="ko-KR" altLang="en-US" sz="1600" dirty="0">
                        <a:latin typeface="HY울릉도M" pitchFamily="18" charset="-127"/>
                        <a:ea typeface="HY울릉도M" pitchFamily="18" charset="-127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600" dirty="0" smtClean="0">
                          <a:latin typeface="HY울릉도M" pitchFamily="18" charset="-127"/>
                          <a:ea typeface="HY울릉도M" pitchFamily="18" charset="-127"/>
                        </a:rPr>
                        <a:t>광주</a:t>
                      </a:r>
                      <a:endParaRPr lang="ko-KR" altLang="en-US" sz="1600" dirty="0">
                        <a:latin typeface="HY울릉도M" pitchFamily="18" charset="-127"/>
                        <a:ea typeface="HY울릉도M" pitchFamily="18" charset="-127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600" dirty="0" smtClean="0">
                          <a:latin typeface="HY울릉도M" pitchFamily="18" charset="-127"/>
                          <a:ea typeface="HY울릉도M" pitchFamily="18" charset="-127"/>
                        </a:rPr>
                        <a:t>1985</a:t>
                      </a:r>
                      <a:endParaRPr lang="ko-KR" altLang="en-US" sz="1600" dirty="0">
                        <a:latin typeface="HY울릉도M" pitchFamily="18" charset="-127"/>
                        <a:ea typeface="HY울릉도M" pitchFamily="18" charset="-127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600" dirty="0" smtClean="0">
                          <a:latin typeface="HY울릉도M" pitchFamily="18" charset="-127"/>
                          <a:ea typeface="HY울릉도M" pitchFamily="18" charset="-127"/>
                        </a:rPr>
                        <a:t>40(4)</a:t>
                      </a:r>
                      <a:endParaRPr lang="ko-KR" altLang="en-US" sz="1600" dirty="0">
                        <a:latin typeface="HY울릉도M" pitchFamily="18" charset="-127"/>
                        <a:ea typeface="HY울릉도M" pitchFamily="18" charset="-127"/>
                      </a:endParaRPr>
                    </a:p>
                  </a:txBody>
                  <a:tcPr anchor="ctr" anchorCtr="1"/>
                </a:tc>
              </a:tr>
              <a:tr h="534917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600" dirty="0" smtClean="0">
                          <a:latin typeface="HY울릉도M" pitchFamily="18" charset="-127"/>
                          <a:ea typeface="HY울릉도M" pitchFamily="18" charset="-127"/>
                        </a:rPr>
                        <a:t>단국대</a:t>
                      </a:r>
                      <a:endParaRPr lang="ko-KR" altLang="en-US" sz="1600" dirty="0">
                        <a:latin typeface="HY울릉도M" pitchFamily="18" charset="-127"/>
                        <a:ea typeface="HY울릉도M" pitchFamily="18" charset="-127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600" dirty="0" smtClean="0">
                          <a:latin typeface="HY울릉도M" pitchFamily="18" charset="-127"/>
                          <a:ea typeface="HY울릉도M" pitchFamily="18" charset="-127"/>
                        </a:rPr>
                        <a:t>중동학과</a:t>
                      </a:r>
                      <a:endParaRPr lang="ko-KR" altLang="en-US" sz="1600" dirty="0">
                        <a:latin typeface="HY울릉도M" pitchFamily="18" charset="-127"/>
                        <a:ea typeface="HY울릉도M" pitchFamily="18" charset="-127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600" dirty="0" smtClean="0">
                          <a:latin typeface="HY울릉도M" pitchFamily="18" charset="-127"/>
                          <a:ea typeface="HY울릉도M" pitchFamily="18" charset="-127"/>
                        </a:rPr>
                        <a:t>천안</a:t>
                      </a:r>
                      <a:endParaRPr lang="ko-KR" altLang="en-US" sz="1600" dirty="0">
                        <a:latin typeface="HY울릉도M" pitchFamily="18" charset="-127"/>
                        <a:ea typeface="HY울릉도M" pitchFamily="18" charset="-127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600" dirty="0" smtClean="0">
                          <a:latin typeface="HY울릉도M" pitchFamily="18" charset="-127"/>
                          <a:ea typeface="HY울릉도M" pitchFamily="18" charset="-127"/>
                        </a:rPr>
                        <a:t>2010</a:t>
                      </a:r>
                      <a:endParaRPr lang="ko-KR" altLang="en-US" sz="1600" dirty="0">
                        <a:latin typeface="HY울릉도M" pitchFamily="18" charset="-127"/>
                        <a:ea typeface="HY울릉도M" pitchFamily="18" charset="-127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600" dirty="0" smtClean="0">
                          <a:latin typeface="HY울릉도M" pitchFamily="18" charset="-127"/>
                          <a:ea typeface="HY울릉도M" pitchFamily="18" charset="-127"/>
                        </a:rPr>
                        <a:t>30(1)</a:t>
                      </a:r>
                      <a:endParaRPr lang="ko-KR" altLang="en-US" sz="1600" dirty="0">
                        <a:latin typeface="HY울릉도M" pitchFamily="18" charset="-127"/>
                        <a:ea typeface="HY울릉도M" pitchFamily="18" charset="-127"/>
                      </a:endParaRPr>
                    </a:p>
                  </a:txBody>
                  <a:tcPr anchor="ctr" anchorCtr="1"/>
                </a:tc>
              </a:tr>
              <a:tr h="534917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600" dirty="0" smtClean="0">
                          <a:latin typeface="HY울릉도M" pitchFamily="18" charset="-127"/>
                          <a:ea typeface="HY울릉도M" pitchFamily="18" charset="-127"/>
                        </a:rPr>
                        <a:t>대학교</a:t>
                      </a:r>
                      <a:r>
                        <a:rPr lang="en-US" altLang="ko-KR" sz="1600" dirty="0" smtClean="0">
                          <a:latin typeface="HY울릉도M" pitchFamily="18" charset="-127"/>
                          <a:ea typeface="HY울릉도M" pitchFamily="18" charset="-127"/>
                        </a:rPr>
                        <a:t>(5)</a:t>
                      </a:r>
                      <a:endParaRPr lang="ko-KR" altLang="en-US" sz="1600" dirty="0">
                        <a:latin typeface="HY울릉도M" pitchFamily="18" charset="-127"/>
                        <a:ea typeface="HY울릉도M" pitchFamily="18" charset="-127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600" dirty="0" smtClean="0">
                          <a:latin typeface="HY울릉도M" pitchFamily="18" charset="-127"/>
                          <a:ea typeface="HY울릉도M" pitchFamily="18" charset="-127"/>
                        </a:rPr>
                        <a:t>학과</a:t>
                      </a:r>
                      <a:r>
                        <a:rPr lang="en-US" altLang="ko-KR" sz="1600" dirty="0" smtClean="0">
                          <a:latin typeface="HY울릉도M" pitchFamily="18" charset="-127"/>
                          <a:ea typeface="HY울릉도M" pitchFamily="18" charset="-127"/>
                        </a:rPr>
                        <a:t>(6)</a:t>
                      </a:r>
                      <a:endParaRPr lang="ko-KR" altLang="en-US" sz="1600" dirty="0">
                        <a:latin typeface="HY울릉도M" pitchFamily="18" charset="-127"/>
                        <a:ea typeface="HY울릉도M" pitchFamily="18" charset="-127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600" dirty="0">
                        <a:latin typeface="HY울릉도M" pitchFamily="18" charset="-127"/>
                        <a:ea typeface="HY울릉도M" pitchFamily="18" charset="-127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600" dirty="0">
                        <a:latin typeface="HY울릉도M" pitchFamily="18" charset="-127"/>
                        <a:ea typeface="HY울릉도M" pitchFamily="18" charset="-127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600" dirty="0" smtClean="0">
                          <a:latin typeface="HY울릉도M" pitchFamily="18" charset="-127"/>
                          <a:ea typeface="HY울릉도M" pitchFamily="18" charset="-127"/>
                        </a:rPr>
                        <a:t>245(15)</a:t>
                      </a:r>
                      <a:endParaRPr lang="ko-KR" altLang="en-US" sz="1600" dirty="0">
                        <a:latin typeface="HY울릉도M" pitchFamily="18" charset="-127"/>
                        <a:ea typeface="HY울릉도M" pitchFamily="18" charset="-127"/>
                      </a:endParaRPr>
                    </a:p>
                  </a:txBody>
                  <a:tcPr anchor="ctr" anchorCtr="1"/>
                </a:tc>
              </a:tr>
            </a:tbl>
          </a:graphicData>
        </a:graphic>
      </p:graphicFrame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ko-KR" smtClean="0"/>
              <a:t>2013-10-12</a:t>
            </a:r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ko-KR" altLang="en-US" smtClean="0"/>
              <a:t>동서비교문학회</a:t>
            </a:r>
            <a:r>
              <a:rPr lang="en-US" altLang="ko-KR" smtClean="0"/>
              <a:t>/</a:t>
            </a:r>
            <a:r>
              <a:rPr lang="ko-KR" altLang="en-US" smtClean="0"/>
              <a:t>세계문학콜로키움</a:t>
            </a:r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C26F00-7078-4601-8016-0E43D5AE7F21}" type="slidenum">
              <a:rPr lang="ko-KR" altLang="en-US" smtClean="0"/>
              <a:pPr/>
              <a:t>40</a:t>
            </a:fld>
            <a:endParaRPr lang="ko-KR" altLang="en-US"/>
          </a:p>
        </p:txBody>
      </p:sp>
      <p:pic>
        <p:nvPicPr>
          <p:cNvPr id="158722" name="Picture 2" descr="C:\Program Files\Microsoft Office\MEDIA\CAGCAT10\j0301050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95736" y="1124744"/>
            <a:ext cx="4824536" cy="355237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2339752" y="4869160"/>
            <a:ext cx="460851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4000" dirty="0" err="1" smtClean="0">
                <a:latin typeface="휴먼매직체" pitchFamily="18" charset="-127"/>
                <a:ea typeface="휴먼매직체" pitchFamily="18" charset="-127"/>
              </a:rPr>
              <a:t>Shukran</a:t>
            </a:r>
            <a:r>
              <a:rPr lang="en-US" altLang="ko-KR" sz="4000" dirty="0" smtClean="0">
                <a:latin typeface="휴먼매직체" pitchFamily="18" charset="-127"/>
                <a:ea typeface="휴먼매직체" pitchFamily="18" charset="-127"/>
              </a:rPr>
              <a:t>!!</a:t>
            </a:r>
            <a:endParaRPr lang="ko-KR" altLang="en-US" sz="4000" dirty="0">
              <a:latin typeface="휴먼매직체" pitchFamily="18" charset="-127"/>
              <a:ea typeface="휴먼매직체" pitchFamily="18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 txBox="1">
            <a:spLocks/>
          </p:cNvSpPr>
          <p:nvPr/>
        </p:nvSpPr>
        <p:spPr>
          <a:xfrm>
            <a:off x="395536" y="404664"/>
            <a:ext cx="8307456" cy="1008112"/>
          </a:xfrm>
          <a:prstGeom prst="rect">
            <a:avLst/>
          </a:prstGeom>
          <a:solidFill>
            <a:schemeClr val="tx1"/>
          </a:solidFill>
        </p:spPr>
        <p:txBody>
          <a:bodyPr>
            <a:normAutofit/>
          </a:bodyPr>
          <a:lstStyle/>
          <a:p>
            <a:pPr marL="265176" lvl="0" indent="-265176">
              <a:lnSpc>
                <a:spcPct val="150000"/>
              </a:lnSpc>
              <a:spcBef>
                <a:spcPts val="250"/>
              </a:spcBef>
              <a:buClr>
                <a:schemeClr val="accent1"/>
              </a:buClr>
              <a:buSzPct val="80000"/>
              <a:buFont typeface="Wingdings 2"/>
              <a:buChar char=""/>
            </a:pPr>
            <a:r>
              <a:rPr kumimoji="0" lang="en-US" altLang="ko-KR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맑은 고딕"/>
                <a:ea typeface="맑은 고딕"/>
                <a:cs typeface="+mn-cs"/>
              </a:rPr>
              <a:t>“</a:t>
            </a:r>
            <a:r>
              <a:rPr kumimoji="0" lang="ko-KR" alt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맑은 고딕"/>
                <a:ea typeface="맑은 고딕"/>
                <a:cs typeface="+mn-cs"/>
              </a:rPr>
              <a:t>중동</a:t>
            </a:r>
            <a:r>
              <a:rPr kumimoji="0" lang="en-US" altLang="ko-KR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맑은 고딕"/>
                <a:ea typeface="맑은 고딕"/>
                <a:cs typeface="+mn-cs"/>
              </a:rPr>
              <a:t>·</a:t>
            </a:r>
            <a:r>
              <a:rPr kumimoji="0" lang="ko-KR" alt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맑은 고딕"/>
                <a:ea typeface="맑은 고딕"/>
                <a:cs typeface="+mn-cs"/>
              </a:rPr>
              <a:t>아랍학</a:t>
            </a:r>
            <a:r>
              <a:rPr kumimoji="0" lang="en-US" altLang="ko-KR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맑은 고딕"/>
                <a:ea typeface="맑은 고딕"/>
                <a:cs typeface="+mn-cs"/>
              </a:rPr>
              <a:t>” </a:t>
            </a:r>
            <a:r>
              <a:rPr kumimoji="0" lang="ko-KR" alt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맑은 고딕"/>
                <a:ea typeface="맑은 고딕"/>
                <a:cs typeface="+mn-cs"/>
              </a:rPr>
              <a:t>관련 학회</a:t>
            </a:r>
            <a:endParaRPr kumimoji="0" lang="en-US" altLang="ko-KR" sz="3200" b="1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맑은 고딕"/>
              <a:ea typeface="맑은 고딕"/>
              <a:cs typeface="+mn-cs"/>
            </a:endParaRP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ko-KR" smtClean="0"/>
              <a:t>2013-10-12</a:t>
            </a:r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C26F00-7078-4601-8016-0E43D5AE7F21}" type="slidenum">
              <a:rPr lang="ko-KR" altLang="en-US" smtClean="0"/>
              <a:pPr/>
              <a:t>5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ko-KR" altLang="en-US" smtClean="0"/>
              <a:t>동서비교문학회</a:t>
            </a:r>
            <a:r>
              <a:rPr lang="en-US" altLang="ko-KR" smtClean="0"/>
              <a:t>/</a:t>
            </a:r>
            <a:r>
              <a:rPr lang="ko-KR" altLang="en-US" smtClean="0"/>
              <a:t>세계문학콜로키움</a:t>
            </a:r>
            <a:endParaRPr lang="ko-KR" altLang="en-US"/>
          </a:p>
        </p:txBody>
      </p:sp>
      <p:graphicFrame>
        <p:nvGraphicFramePr>
          <p:cNvPr id="2" name="표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69277995"/>
              </p:ext>
            </p:extLst>
          </p:nvPr>
        </p:nvGraphicFramePr>
        <p:xfrm>
          <a:off x="539552" y="2040775"/>
          <a:ext cx="8064896" cy="334211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248"/>
                <a:gridCol w="2160240"/>
                <a:gridCol w="1008112"/>
                <a:gridCol w="936104"/>
                <a:gridCol w="1728192"/>
              </a:tblGrid>
              <a:tr h="534917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600" dirty="0" err="1" smtClean="0">
                          <a:latin typeface="HY울릉도M" pitchFamily="18" charset="-127"/>
                          <a:ea typeface="HY울릉도M" pitchFamily="18" charset="-127"/>
                        </a:rPr>
                        <a:t>학회명</a:t>
                      </a:r>
                      <a:endParaRPr lang="ko-KR" altLang="en-US" sz="1600" dirty="0">
                        <a:latin typeface="HY울릉도M" pitchFamily="18" charset="-127"/>
                        <a:ea typeface="HY울릉도M" pitchFamily="18" charset="-127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600" dirty="0" smtClean="0">
                          <a:latin typeface="HY울릉도M" pitchFamily="18" charset="-127"/>
                          <a:ea typeface="HY울릉도M" pitchFamily="18" charset="-127"/>
                        </a:rPr>
                        <a:t>발간논총</a:t>
                      </a:r>
                      <a:endParaRPr lang="ko-KR" altLang="en-US" sz="1600" dirty="0">
                        <a:latin typeface="HY울릉도M" pitchFamily="18" charset="-127"/>
                        <a:ea typeface="HY울릉도M" pitchFamily="18" charset="-127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600" dirty="0" smtClean="0">
                          <a:latin typeface="HY울릉도M" pitchFamily="18" charset="-127"/>
                          <a:ea typeface="HY울릉도M" pitchFamily="18" charset="-127"/>
                        </a:rPr>
                        <a:t>등재여부</a:t>
                      </a:r>
                      <a:endParaRPr lang="ko-KR" altLang="en-US" sz="1600" dirty="0">
                        <a:latin typeface="HY울릉도M" pitchFamily="18" charset="-127"/>
                        <a:ea typeface="HY울릉도M" pitchFamily="18" charset="-127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600" dirty="0" smtClean="0">
                          <a:latin typeface="HY울릉도M" pitchFamily="18" charset="-127"/>
                          <a:ea typeface="HY울릉도M" pitchFamily="18" charset="-127"/>
                        </a:rPr>
                        <a:t>설립</a:t>
                      </a:r>
                      <a:endParaRPr lang="ko-KR" altLang="en-US" sz="1600" dirty="0">
                        <a:latin typeface="HY울릉도M" pitchFamily="18" charset="-127"/>
                        <a:ea typeface="HY울릉도M" pitchFamily="18" charset="-127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600" dirty="0" smtClean="0">
                          <a:latin typeface="HY울릉도M" pitchFamily="18" charset="-127"/>
                          <a:ea typeface="HY울릉도M" pitchFamily="18" charset="-127"/>
                        </a:rPr>
                        <a:t>전공분야</a:t>
                      </a:r>
                      <a:endParaRPr lang="ko-KR" altLang="en-US" sz="1600" dirty="0">
                        <a:latin typeface="HY울릉도M" pitchFamily="18" charset="-127"/>
                        <a:ea typeface="HY울릉도M" pitchFamily="18" charset="-127"/>
                      </a:endParaRPr>
                    </a:p>
                  </a:txBody>
                  <a:tcPr anchor="ctr" anchorCtr="1"/>
                </a:tc>
              </a:tr>
              <a:tr h="534917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600" dirty="0" smtClean="0">
                          <a:latin typeface="HY울릉도M" pitchFamily="18" charset="-127"/>
                          <a:ea typeface="HY울릉도M" pitchFamily="18" charset="-127"/>
                        </a:rPr>
                        <a:t>한국중동학회</a:t>
                      </a:r>
                      <a:endParaRPr lang="ko-KR" altLang="en-US" sz="1600" dirty="0">
                        <a:latin typeface="HY울릉도M" pitchFamily="18" charset="-127"/>
                        <a:ea typeface="HY울릉도M" pitchFamily="18" charset="-127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600" dirty="0" smtClean="0">
                          <a:latin typeface="HY울릉도M" pitchFamily="18" charset="-127"/>
                          <a:ea typeface="HY울릉도M" pitchFamily="18" charset="-127"/>
                        </a:rPr>
                        <a:t>한국중동학회논총</a:t>
                      </a:r>
                      <a:endParaRPr lang="ko-KR" altLang="en-US" sz="1600" dirty="0">
                        <a:latin typeface="HY울릉도M" pitchFamily="18" charset="-127"/>
                        <a:ea typeface="HY울릉도M" pitchFamily="18" charset="-127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600" dirty="0" smtClean="0">
                          <a:latin typeface="HY울릉도M" pitchFamily="18" charset="-127"/>
                          <a:ea typeface="HY울릉도M" pitchFamily="18" charset="-127"/>
                        </a:rPr>
                        <a:t>등재지</a:t>
                      </a:r>
                      <a:endParaRPr lang="ko-KR" altLang="en-US" sz="1600" dirty="0">
                        <a:latin typeface="HY울릉도M" pitchFamily="18" charset="-127"/>
                        <a:ea typeface="HY울릉도M" pitchFamily="18" charset="-127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600" dirty="0" smtClean="0">
                          <a:latin typeface="HY울릉도M" pitchFamily="18" charset="-127"/>
                          <a:ea typeface="HY울릉도M" pitchFamily="18" charset="-127"/>
                        </a:rPr>
                        <a:t>1980</a:t>
                      </a:r>
                      <a:endParaRPr lang="ko-KR" altLang="en-US" sz="1600" dirty="0">
                        <a:latin typeface="HY울릉도M" pitchFamily="18" charset="-127"/>
                        <a:ea typeface="HY울릉도M" pitchFamily="18" charset="-127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600" dirty="0" smtClean="0">
                          <a:latin typeface="HY울릉도M" pitchFamily="18" charset="-127"/>
                          <a:ea typeface="HY울릉도M" pitchFamily="18" charset="-127"/>
                        </a:rPr>
                        <a:t>지역학</a:t>
                      </a:r>
                      <a:endParaRPr lang="en-US" altLang="ko-KR" sz="1600" dirty="0" smtClean="0">
                        <a:latin typeface="HY울릉도M" pitchFamily="18" charset="-127"/>
                        <a:ea typeface="HY울릉도M" pitchFamily="18" charset="-127"/>
                      </a:endParaRPr>
                    </a:p>
                    <a:p>
                      <a:pPr algn="ctr" latinLnBrk="1"/>
                      <a:r>
                        <a:rPr lang="en-US" altLang="ko-KR" sz="1600" dirty="0" smtClean="0">
                          <a:latin typeface="HY울릉도M" pitchFamily="18" charset="-127"/>
                          <a:ea typeface="HY울릉도M" pitchFamily="18" charset="-127"/>
                        </a:rPr>
                        <a:t>(</a:t>
                      </a:r>
                      <a:r>
                        <a:rPr lang="ko-KR" altLang="en-US" sz="1600" dirty="0" smtClean="0">
                          <a:latin typeface="HY울릉도M" pitchFamily="18" charset="-127"/>
                          <a:ea typeface="HY울릉도M" pitchFamily="18" charset="-127"/>
                        </a:rPr>
                        <a:t>정치</a:t>
                      </a:r>
                      <a:r>
                        <a:rPr lang="en-US" altLang="ko-KR" sz="1600" dirty="0" smtClean="0">
                          <a:latin typeface="HY울릉도M" pitchFamily="18" charset="-127"/>
                          <a:ea typeface="HY울릉도M" pitchFamily="18" charset="-127"/>
                        </a:rPr>
                        <a:t>,</a:t>
                      </a:r>
                      <a:r>
                        <a:rPr lang="ko-KR" altLang="en-US" sz="1600" dirty="0" smtClean="0">
                          <a:latin typeface="HY울릉도M" pitchFamily="18" charset="-127"/>
                          <a:ea typeface="HY울릉도M" pitchFamily="18" charset="-127"/>
                        </a:rPr>
                        <a:t>경제</a:t>
                      </a:r>
                      <a:r>
                        <a:rPr lang="en-US" altLang="ko-KR" sz="1600" dirty="0" smtClean="0">
                          <a:latin typeface="HY울릉도M" pitchFamily="18" charset="-127"/>
                          <a:ea typeface="HY울릉도M" pitchFamily="18" charset="-127"/>
                        </a:rPr>
                        <a:t>)</a:t>
                      </a:r>
                      <a:endParaRPr lang="ko-KR" altLang="en-US" sz="1600" dirty="0">
                        <a:latin typeface="HY울릉도M" pitchFamily="18" charset="-127"/>
                        <a:ea typeface="HY울릉도M" pitchFamily="18" charset="-127"/>
                      </a:endParaRPr>
                    </a:p>
                  </a:txBody>
                  <a:tcPr anchor="ctr" anchorCtr="1"/>
                </a:tc>
              </a:tr>
              <a:tr h="534917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600" dirty="0" smtClean="0">
                          <a:solidFill>
                            <a:srgbClr val="FF0000"/>
                          </a:solidFill>
                          <a:latin typeface="HY울릉도M" pitchFamily="18" charset="-127"/>
                          <a:ea typeface="HY울릉도M" pitchFamily="18" charset="-127"/>
                        </a:rPr>
                        <a:t>한국아랍어아랍문학회</a:t>
                      </a:r>
                      <a:endParaRPr lang="ko-KR" altLang="en-US" sz="1600" dirty="0">
                        <a:solidFill>
                          <a:srgbClr val="FF0000"/>
                        </a:solidFill>
                        <a:latin typeface="HY울릉도M" pitchFamily="18" charset="-127"/>
                        <a:ea typeface="HY울릉도M" pitchFamily="18" charset="-127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600" dirty="0" smtClean="0">
                          <a:solidFill>
                            <a:srgbClr val="FF0000"/>
                          </a:solidFill>
                          <a:latin typeface="HY울릉도M" pitchFamily="18" charset="-127"/>
                          <a:ea typeface="HY울릉도M" pitchFamily="18" charset="-127"/>
                        </a:rPr>
                        <a:t>아랍어와 아랍문학</a:t>
                      </a:r>
                      <a:endParaRPr lang="ko-KR" altLang="en-US" sz="1600" dirty="0">
                        <a:solidFill>
                          <a:srgbClr val="FF0000"/>
                        </a:solidFill>
                        <a:latin typeface="HY울릉도M" pitchFamily="18" charset="-127"/>
                        <a:ea typeface="HY울릉도M" pitchFamily="18" charset="-127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600" dirty="0" smtClean="0">
                          <a:solidFill>
                            <a:srgbClr val="FF0000"/>
                          </a:solidFill>
                          <a:latin typeface="HY울릉도M" pitchFamily="18" charset="-127"/>
                          <a:ea typeface="HY울릉도M" pitchFamily="18" charset="-127"/>
                        </a:rPr>
                        <a:t>등재지</a:t>
                      </a:r>
                      <a:endParaRPr lang="ko-KR" altLang="en-US" sz="1600" dirty="0">
                        <a:solidFill>
                          <a:srgbClr val="FF0000"/>
                        </a:solidFill>
                        <a:latin typeface="HY울릉도M" pitchFamily="18" charset="-127"/>
                        <a:ea typeface="HY울릉도M" pitchFamily="18" charset="-127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600" dirty="0" smtClean="0">
                          <a:solidFill>
                            <a:srgbClr val="FF0000"/>
                          </a:solidFill>
                          <a:latin typeface="HY울릉도M" pitchFamily="18" charset="-127"/>
                          <a:ea typeface="HY울릉도M" pitchFamily="18" charset="-127"/>
                        </a:rPr>
                        <a:t>1997</a:t>
                      </a:r>
                      <a:endParaRPr lang="ko-KR" altLang="en-US" sz="1600" dirty="0">
                        <a:solidFill>
                          <a:srgbClr val="FF0000"/>
                        </a:solidFill>
                        <a:latin typeface="HY울릉도M" pitchFamily="18" charset="-127"/>
                        <a:ea typeface="HY울릉도M" pitchFamily="18" charset="-127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600" dirty="0" smtClean="0">
                          <a:solidFill>
                            <a:srgbClr val="FF0000"/>
                          </a:solidFill>
                          <a:latin typeface="HY울릉도M" pitchFamily="18" charset="-127"/>
                          <a:ea typeface="HY울릉도M" pitchFamily="18" charset="-127"/>
                        </a:rPr>
                        <a:t>아랍언어학</a:t>
                      </a:r>
                      <a:endParaRPr lang="en-US" altLang="ko-KR" sz="1600" dirty="0" smtClean="0">
                        <a:solidFill>
                          <a:srgbClr val="FF0000"/>
                        </a:solidFill>
                        <a:latin typeface="HY울릉도M" pitchFamily="18" charset="-127"/>
                        <a:ea typeface="HY울릉도M" pitchFamily="18" charset="-127"/>
                      </a:endParaRPr>
                    </a:p>
                    <a:p>
                      <a:pPr algn="ctr" latinLnBrk="1"/>
                      <a:r>
                        <a:rPr lang="ko-KR" altLang="en-US" sz="1600" dirty="0" smtClean="0">
                          <a:solidFill>
                            <a:srgbClr val="FF0000"/>
                          </a:solidFill>
                          <a:latin typeface="HY울릉도M" pitchFamily="18" charset="-127"/>
                          <a:ea typeface="HY울릉도M" pitchFamily="18" charset="-127"/>
                        </a:rPr>
                        <a:t>아랍문학</a:t>
                      </a:r>
                      <a:endParaRPr lang="ko-KR" altLang="en-US" sz="1600" dirty="0">
                        <a:solidFill>
                          <a:srgbClr val="FF0000"/>
                        </a:solidFill>
                        <a:latin typeface="HY울릉도M" pitchFamily="18" charset="-127"/>
                        <a:ea typeface="HY울릉도M" pitchFamily="18" charset="-127"/>
                      </a:endParaRPr>
                    </a:p>
                  </a:txBody>
                  <a:tcPr anchor="ctr" anchorCtr="1"/>
                </a:tc>
              </a:tr>
              <a:tr h="534917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600" dirty="0" smtClean="0">
                          <a:latin typeface="HY울릉도M" pitchFamily="18" charset="-127"/>
                          <a:ea typeface="HY울릉도M" pitchFamily="18" charset="-127"/>
                        </a:rPr>
                        <a:t>한국이슬람학회</a:t>
                      </a:r>
                      <a:endParaRPr lang="ko-KR" altLang="en-US" sz="1600" dirty="0">
                        <a:latin typeface="HY울릉도M" pitchFamily="18" charset="-127"/>
                        <a:ea typeface="HY울릉도M" pitchFamily="18" charset="-127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600" dirty="0" smtClean="0">
                          <a:latin typeface="HY울릉도M" pitchFamily="18" charset="-127"/>
                          <a:ea typeface="HY울릉도M" pitchFamily="18" charset="-127"/>
                        </a:rPr>
                        <a:t>한국이슬람학회논총</a:t>
                      </a:r>
                      <a:endParaRPr lang="ko-KR" altLang="en-US" sz="1600" dirty="0">
                        <a:latin typeface="HY울릉도M" pitchFamily="18" charset="-127"/>
                        <a:ea typeface="HY울릉도M" pitchFamily="18" charset="-127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600" dirty="0" smtClean="0">
                          <a:latin typeface="HY울릉도M" pitchFamily="18" charset="-127"/>
                          <a:ea typeface="HY울릉도M" pitchFamily="18" charset="-127"/>
                        </a:rPr>
                        <a:t>등재지</a:t>
                      </a:r>
                      <a:endParaRPr lang="ko-KR" altLang="en-US" sz="1600" dirty="0">
                        <a:latin typeface="HY울릉도M" pitchFamily="18" charset="-127"/>
                        <a:ea typeface="HY울릉도M" pitchFamily="18" charset="-127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600" dirty="0" smtClean="0">
                          <a:latin typeface="HY울릉도M" pitchFamily="18" charset="-127"/>
                          <a:ea typeface="HY울릉도M" pitchFamily="18" charset="-127"/>
                        </a:rPr>
                        <a:t>1999</a:t>
                      </a:r>
                      <a:endParaRPr lang="ko-KR" altLang="en-US" sz="1600" dirty="0">
                        <a:latin typeface="HY울릉도M" pitchFamily="18" charset="-127"/>
                        <a:ea typeface="HY울릉도M" pitchFamily="18" charset="-127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600" dirty="0" smtClean="0">
                          <a:latin typeface="HY울릉도M" pitchFamily="18" charset="-127"/>
                          <a:ea typeface="HY울릉도M" pitchFamily="18" charset="-127"/>
                        </a:rPr>
                        <a:t>이슬람</a:t>
                      </a:r>
                      <a:r>
                        <a:rPr lang="en-US" altLang="ko-KR" sz="1600" dirty="0" smtClean="0">
                          <a:latin typeface="HY울릉도M" pitchFamily="18" charset="-127"/>
                          <a:ea typeface="HY울릉도M" pitchFamily="18" charset="-127"/>
                        </a:rPr>
                        <a:t>,</a:t>
                      </a:r>
                      <a:r>
                        <a:rPr lang="en-US" altLang="ko-KR" sz="1600" baseline="0" dirty="0" smtClean="0">
                          <a:latin typeface="HY울릉도M" pitchFamily="18" charset="-127"/>
                          <a:ea typeface="HY울릉도M" pitchFamily="18" charset="-127"/>
                        </a:rPr>
                        <a:t> </a:t>
                      </a:r>
                    </a:p>
                    <a:p>
                      <a:pPr algn="ctr" latinLnBrk="1"/>
                      <a:r>
                        <a:rPr lang="ko-KR" altLang="en-US" sz="1600" baseline="0" dirty="0" smtClean="0">
                          <a:latin typeface="HY울릉도M" pitchFamily="18" charset="-127"/>
                          <a:ea typeface="HY울릉도M" pitchFamily="18" charset="-127"/>
                        </a:rPr>
                        <a:t>역사</a:t>
                      </a:r>
                      <a:r>
                        <a:rPr lang="en-US" altLang="ko-KR" sz="1600" baseline="0" dirty="0" smtClean="0">
                          <a:latin typeface="HY울릉도M" pitchFamily="18" charset="-127"/>
                          <a:ea typeface="HY울릉도M" pitchFamily="18" charset="-127"/>
                        </a:rPr>
                        <a:t>, </a:t>
                      </a:r>
                      <a:r>
                        <a:rPr lang="ko-KR" altLang="en-US" sz="1600" baseline="0" dirty="0" smtClean="0">
                          <a:latin typeface="HY울릉도M" pitchFamily="18" charset="-127"/>
                          <a:ea typeface="HY울릉도M" pitchFamily="18" charset="-127"/>
                        </a:rPr>
                        <a:t>사회</a:t>
                      </a:r>
                      <a:r>
                        <a:rPr lang="en-US" altLang="ko-KR" sz="1600" baseline="0" dirty="0" smtClean="0">
                          <a:latin typeface="HY울릉도M" pitchFamily="18" charset="-127"/>
                          <a:ea typeface="HY울릉도M" pitchFamily="18" charset="-127"/>
                        </a:rPr>
                        <a:t>, </a:t>
                      </a:r>
                      <a:r>
                        <a:rPr lang="ko-KR" altLang="en-US" sz="1600" baseline="0" dirty="0" smtClean="0">
                          <a:latin typeface="HY울릉도M" pitchFamily="18" charset="-127"/>
                          <a:ea typeface="HY울릉도M" pitchFamily="18" charset="-127"/>
                        </a:rPr>
                        <a:t>문화</a:t>
                      </a:r>
                      <a:endParaRPr lang="ko-KR" altLang="en-US" sz="1600" dirty="0">
                        <a:latin typeface="HY울릉도M" pitchFamily="18" charset="-127"/>
                        <a:ea typeface="HY울릉도M" pitchFamily="18" charset="-127"/>
                      </a:endParaRPr>
                    </a:p>
                  </a:txBody>
                  <a:tcPr anchor="ctr" anchorCtr="1"/>
                </a:tc>
              </a:tr>
              <a:tr h="534917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600" dirty="0" smtClean="0">
                          <a:latin typeface="HY울릉도M" pitchFamily="18" charset="-127"/>
                          <a:ea typeface="HY울릉도M" pitchFamily="18" charset="-127"/>
                        </a:rPr>
                        <a:t>외국어교육학회</a:t>
                      </a:r>
                      <a:endParaRPr lang="ko-KR" altLang="en-US" sz="1600" dirty="0">
                        <a:latin typeface="HY울릉도M" pitchFamily="18" charset="-127"/>
                        <a:ea typeface="HY울릉도M" pitchFamily="18" charset="-127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600" dirty="0" smtClean="0">
                          <a:latin typeface="HY울릉도M" pitchFamily="18" charset="-127"/>
                          <a:ea typeface="HY울릉도M" pitchFamily="18" charset="-127"/>
                        </a:rPr>
                        <a:t>-</a:t>
                      </a:r>
                      <a:endParaRPr lang="ko-KR" altLang="en-US" sz="1600" dirty="0">
                        <a:latin typeface="HY울릉도M" pitchFamily="18" charset="-127"/>
                        <a:ea typeface="HY울릉도M" pitchFamily="18" charset="-127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600" dirty="0" smtClean="0">
                          <a:latin typeface="HY울릉도M" pitchFamily="18" charset="-127"/>
                          <a:ea typeface="HY울릉도M" pitchFamily="18" charset="-127"/>
                        </a:rPr>
                        <a:t>-</a:t>
                      </a:r>
                      <a:endParaRPr lang="ko-KR" altLang="en-US" sz="1600" dirty="0">
                        <a:latin typeface="HY울릉도M" pitchFamily="18" charset="-127"/>
                        <a:ea typeface="HY울릉도M" pitchFamily="18" charset="-127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600" dirty="0" smtClean="0">
                          <a:latin typeface="HY울릉도M" pitchFamily="18" charset="-127"/>
                          <a:ea typeface="HY울릉도M" pitchFamily="18" charset="-127"/>
                        </a:rPr>
                        <a:t>-</a:t>
                      </a:r>
                      <a:endParaRPr lang="ko-KR" altLang="en-US" sz="1600" dirty="0">
                        <a:latin typeface="HY울릉도M" pitchFamily="18" charset="-127"/>
                        <a:ea typeface="HY울릉도M" pitchFamily="18" charset="-127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smtClean="0">
                          <a:latin typeface="HY울릉도M" pitchFamily="18" charset="-127"/>
                          <a:ea typeface="HY울릉도M" pitchFamily="18" charset="-127"/>
                        </a:rPr>
                        <a:t>-</a:t>
                      </a:r>
                      <a:endParaRPr lang="ko-KR" altLang="en-US" sz="1600" dirty="0">
                        <a:latin typeface="HY울릉도M" pitchFamily="18" charset="-127"/>
                        <a:ea typeface="HY울릉도M" pitchFamily="18" charset="-127"/>
                      </a:endParaRPr>
                    </a:p>
                  </a:txBody>
                  <a:tcPr anchor="ctr" anchorCtr="1"/>
                </a:tc>
              </a:tr>
              <a:tr h="534917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600" dirty="0" smtClean="0">
                          <a:latin typeface="HY울릉도M" pitchFamily="18" charset="-127"/>
                          <a:ea typeface="HY울릉도M" pitchFamily="18" charset="-127"/>
                        </a:rPr>
                        <a:t>동서비교문학회</a:t>
                      </a:r>
                      <a:endParaRPr lang="ko-KR" altLang="en-US" sz="1600" dirty="0">
                        <a:latin typeface="HY울릉도M" pitchFamily="18" charset="-127"/>
                        <a:ea typeface="HY울릉도M" pitchFamily="18" charset="-127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600" dirty="0" smtClean="0">
                          <a:latin typeface="HY울릉도M" pitchFamily="18" charset="-127"/>
                          <a:ea typeface="HY울릉도M" pitchFamily="18" charset="-127"/>
                        </a:rPr>
                        <a:t>-</a:t>
                      </a:r>
                      <a:endParaRPr lang="ko-KR" altLang="en-US" sz="1600" dirty="0">
                        <a:latin typeface="HY울릉도M" pitchFamily="18" charset="-127"/>
                        <a:ea typeface="HY울릉도M" pitchFamily="18" charset="-127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600" dirty="0" smtClean="0">
                          <a:latin typeface="HY울릉도M" pitchFamily="18" charset="-127"/>
                          <a:ea typeface="HY울릉도M" pitchFamily="18" charset="-127"/>
                        </a:rPr>
                        <a:t>-</a:t>
                      </a:r>
                      <a:endParaRPr lang="ko-KR" altLang="en-US" sz="1600" dirty="0">
                        <a:latin typeface="HY울릉도M" pitchFamily="18" charset="-127"/>
                        <a:ea typeface="HY울릉도M" pitchFamily="18" charset="-127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600" dirty="0" smtClean="0">
                          <a:latin typeface="HY울릉도M" pitchFamily="18" charset="-127"/>
                          <a:ea typeface="HY울릉도M" pitchFamily="18" charset="-127"/>
                        </a:rPr>
                        <a:t>-</a:t>
                      </a:r>
                      <a:endParaRPr lang="ko-KR" altLang="en-US" sz="1600" dirty="0">
                        <a:latin typeface="HY울릉도M" pitchFamily="18" charset="-127"/>
                        <a:ea typeface="HY울릉도M" pitchFamily="18" charset="-127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smtClean="0">
                          <a:latin typeface="HY울릉도M" pitchFamily="18" charset="-127"/>
                          <a:ea typeface="HY울릉도M" pitchFamily="18" charset="-127"/>
                        </a:rPr>
                        <a:t>-</a:t>
                      </a:r>
                      <a:endParaRPr lang="ko-KR" altLang="en-US" sz="1600" dirty="0">
                        <a:latin typeface="HY울릉도M" pitchFamily="18" charset="-127"/>
                        <a:ea typeface="HY울릉도M" pitchFamily="18" charset="-127"/>
                      </a:endParaRPr>
                    </a:p>
                  </a:txBody>
                  <a:tcPr anchor="ctr" anchorCtr="1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62890891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 txBox="1">
            <a:spLocks/>
          </p:cNvSpPr>
          <p:nvPr/>
        </p:nvSpPr>
        <p:spPr>
          <a:xfrm>
            <a:off x="395536" y="404664"/>
            <a:ext cx="8307456" cy="1008112"/>
          </a:xfrm>
          <a:prstGeom prst="rect">
            <a:avLst/>
          </a:prstGeom>
          <a:solidFill>
            <a:schemeClr val="tx1"/>
          </a:solidFill>
        </p:spPr>
        <p:txBody>
          <a:bodyPr>
            <a:normAutofit/>
          </a:bodyPr>
          <a:lstStyle/>
          <a:p>
            <a:pPr marL="265176" lvl="0" indent="-265176">
              <a:lnSpc>
                <a:spcPct val="150000"/>
              </a:lnSpc>
              <a:spcBef>
                <a:spcPts val="250"/>
              </a:spcBef>
              <a:buClr>
                <a:schemeClr val="accent1"/>
              </a:buClr>
              <a:buSzPct val="80000"/>
              <a:buFont typeface="Wingdings 2"/>
              <a:buChar char=""/>
            </a:pPr>
            <a:r>
              <a:rPr kumimoji="0" lang="en-US" altLang="ko-KR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맑은 고딕"/>
                <a:ea typeface="맑은 고딕"/>
                <a:cs typeface="+mn-cs"/>
              </a:rPr>
              <a:t>“</a:t>
            </a:r>
            <a:r>
              <a:rPr kumimoji="0" lang="ko-KR" alt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맑은 고딕"/>
                <a:ea typeface="맑은 고딕"/>
                <a:cs typeface="+mn-cs"/>
              </a:rPr>
              <a:t>중동</a:t>
            </a:r>
            <a:r>
              <a:rPr kumimoji="0" lang="en-US" altLang="ko-KR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맑은 고딕"/>
                <a:ea typeface="맑은 고딕"/>
                <a:cs typeface="+mn-cs"/>
              </a:rPr>
              <a:t>·</a:t>
            </a:r>
            <a:r>
              <a:rPr kumimoji="0" lang="ko-KR" alt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맑은 고딕"/>
                <a:ea typeface="맑은 고딕"/>
                <a:cs typeface="+mn-cs"/>
              </a:rPr>
              <a:t>아랍학</a:t>
            </a:r>
            <a:r>
              <a:rPr kumimoji="0" lang="en-US" altLang="ko-KR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맑은 고딕"/>
                <a:ea typeface="맑은 고딕"/>
                <a:cs typeface="+mn-cs"/>
              </a:rPr>
              <a:t>” </a:t>
            </a:r>
            <a:r>
              <a:rPr kumimoji="0" lang="ko-KR" alt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맑은 고딕"/>
                <a:ea typeface="맑은 고딕"/>
                <a:cs typeface="+mn-cs"/>
              </a:rPr>
              <a:t>연구자 현황</a:t>
            </a:r>
            <a:endParaRPr kumimoji="0" lang="en-US" altLang="ko-KR" sz="3200" b="1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맑은 고딕"/>
              <a:ea typeface="맑은 고딕"/>
              <a:cs typeface="+mn-cs"/>
            </a:endParaRP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ko-KR" smtClean="0"/>
              <a:t>2013-10-12</a:t>
            </a:r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C26F00-7078-4601-8016-0E43D5AE7F21}" type="slidenum">
              <a:rPr lang="ko-KR" altLang="en-US" smtClean="0"/>
              <a:pPr/>
              <a:t>6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ko-KR" altLang="en-US" smtClean="0"/>
              <a:t>동서비교문학회</a:t>
            </a:r>
            <a:r>
              <a:rPr lang="en-US" altLang="ko-KR" smtClean="0"/>
              <a:t>/</a:t>
            </a:r>
            <a:r>
              <a:rPr lang="ko-KR" altLang="en-US" smtClean="0"/>
              <a:t>세계문학콜로키움</a:t>
            </a:r>
            <a:endParaRPr lang="ko-KR" altLang="en-US"/>
          </a:p>
        </p:txBody>
      </p:sp>
      <p:graphicFrame>
        <p:nvGraphicFramePr>
          <p:cNvPr id="7" name="표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17630602"/>
              </p:ext>
            </p:extLst>
          </p:nvPr>
        </p:nvGraphicFramePr>
        <p:xfrm>
          <a:off x="571377" y="1988840"/>
          <a:ext cx="8033070" cy="165618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38845"/>
                <a:gridCol w="1338845"/>
                <a:gridCol w="1338845"/>
                <a:gridCol w="1338845"/>
                <a:gridCol w="1338845"/>
                <a:gridCol w="1338845"/>
              </a:tblGrid>
              <a:tr h="546997">
                <a:tc gridSpan="4">
                  <a:txBody>
                    <a:bodyPr/>
                    <a:lstStyle/>
                    <a:p>
                      <a:pPr latinLnBrk="1"/>
                      <a:r>
                        <a:rPr lang="ko-KR" altLang="en-US" sz="1600" dirty="0" smtClean="0">
                          <a:latin typeface="HY울릉도M" pitchFamily="18" charset="-127"/>
                          <a:ea typeface="HY울릉도M" pitchFamily="18" charset="-127"/>
                        </a:rPr>
                        <a:t>지역학</a:t>
                      </a:r>
                      <a:r>
                        <a:rPr lang="en-US" altLang="ko-KR" sz="1600" dirty="0" smtClean="0">
                          <a:latin typeface="HY울릉도M" pitchFamily="18" charset="-127"/>
                          <a:ea typeface="HY울릉도M" pitchFamily="18" charset="-127"/>
                        </a:rPr>
                        <a:t>(36)</a:t>
                      </a:r>
                      <a:endParaRPr lang="ko-KR" altLang="en-US" sz="1600" dirty="0">
                        <a:latin typeface="HY울릉도M" pitchFamily="18" charset="-127"/>
                        <a:ea typeface="HY울릉도M" pitchFamily="18" charset="-127"/>
                      </a:endParaRPr>
                    </a:p>
                  </a:txBody>
                  <a:tcPr anchor="ctr" anchorCtr="1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latinLnBrk="1"/>
                      <a:r>
                        <a:rPr lang="ko-KR" altLang="en-US" sz="1600" dirty="0" smtClean="0">
                          <a:latin typeface="HY울릉도M" pitchFamily="18" charset="-127"/>
                          <a:ea typeface="HY울릉도M" pitchFamily="18" charset="-127"/>
                        </a:rPr>
                        <a:t>어문학</a:t>
                      </a:r>
                      <a:r>
                        <a:rPr lang="en-US" altLang="ko-KR" sz="1600" dirty="0" smtClean="0">
                          <a:latin typeface="HY울릉도M" pitchFamily="18" charset="-127"/>
                          <a:ea typeface="HY울릉도M" pitchFamily="18" charset="-127"/>
                        </a:rPr>
                        <a:t>(34)</a:t>
                      </a:r>
                      <a:endParaRPr lang="ko-KR" altLang="en-US" sz="1600" dirty="0">
                        <a:latin typeface="HY울릉도M" pitchFamily="18" charset="-127"/>
                        <a:ea typeface="HY울릉도M" pitchFamily="18" charset="-127"/>
                      </a:endParaRPr>
                    </a:p>
                  </a:txBody>
                  <a:tcPr anchor="ctr" anchorCtr="1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</a:tr>
              <a:tr h="554594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600" dirty="0" smtClean="0">
                          <a:latin typeface="HY울릉도M" pitchFamily="18" charset="-127"/>
                          <a:ea typeface="HY울릉도M" pitchFamily="18" charset="-127"/>
                        </a:rPr>
                        <a:t>정치</a:t>
                      </a:r>
                      <a:endParaRPr lang="ko-KR" altLang="en-US" sz="1600" dirty="0">
                        <a:latin typeface="HY울릉도M" pitchFamily="18" charset="-127"/>
                        <a:ea typeface="HY울릉도M" pitchFamily="18" charset="-127"/>
                      </a:endParaRPr>
                    </a:p>
                  </a:txBody>
                  <a:tcPr anchor="ctr" anchorCtr="1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600" dirty="0" smtClean="0">
                          <a:latin typeface="HY울릉도M" pitchFamily="18" charset="-127"/>
                          <a:ea typeface="HY울릉도M" pitchFamily="18" charset="-127"/>
                        </a:rPr>
                        <a:t>경제</a:t>
                      </a:r>
                      <a:endParaRPr lang="ko-KR" altLang="en-US" sz="1600" dirty="0">
                        <a:latin typeface="HY울릉도M" pitchFamily="18" charset="-127"/>
                        <a:ea typeface="HY울릉도M" pitchFamily="18" charset="-127"/>
                      </a:endParaRPr>
                    </a:p>
                  </a:txBody>
                  <a:tcPr anchor="ctr" anchorCtr="1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600" dirty="0" smtClean="0">
                          <a:latin typeface="HY울릉도M" pitchFamily="18" charset="-127"/>
                          <a:ea typeface="HY울릉도M" pitchFamily="18" charset="-127"/>
                        </a:rPr>
                        <a:t>역사</a:t>
                      </a:r>
                      <a:endParaRPr lang="ko-KR" altLang="en-US" sz="1600" dirty="0">
                        <a:latin typeface="HY울릉도M" pitchFamily="18" charset="-127"/>
                        <a:ea typeface="HY울릉도M" pitchFamily="18" charset="-127"/>
                      </a:endParaRPr>
                    </a:p>
                  </a:txBody>
                  <a:tcPr anchor="ctr" anchorCtr="1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600" dirty="0" smtClean="0">
                          <a:latin typeface="HY울릉도M" pitchFamily="18" charset="-127"/>
                          <a:ea typeface="HY울릉도M" pitchFamily="18" charset="-127"/>
                        </a:rPr>
                        <a:t>사회</a:t>
                      </a:r>
                      <a:r>
                        <a:rPr lang="en-US" altLang="ko-KR" sz="1600" dirty="0" smtClean="0">
                          <a:latin typeface="HY울릉도M" pitchFamily="18" charset="-127"/>
                          <a:ea typeface="HY울릉도M" pitchFamily="18" charset="-127"/>
                        </a:rPr>
                        <a:t>/</a:t>
                      </a:r>
                      <a:r>
                        <a:rPr lang="ko-KR" altLang="en-US" sz="1600" dirty="0" smtClean="0">
                          <a:latin typeface="HY울릉도M" pitchFamily="18" charset="-127"/>
                          <a:ea typeface="HY울릉도M" pitchFamily="18" charset="-127"/>
                        </a:rPr>
                        <a:t>문화</a:t>
                      </a:r>
                      <a:endParaRPr lang="ko-KR" altLang="en-US" sz="1600" dirty="0">
                        <a:latin typeface="HY울릉도M" pitchFamily="18" charset="-127"/>
                        <a:ea typeface="HY울릉도M" pitchFamily="18" charset="-127"/>
                      </a:endParaRPr>
                    </a:p>
                  </a:txBody>
                  <a:tcPr anchor="ctr" anchorCtr="1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600" dirty="0" smtClean="0">
                          <a:latin typeface="HY울릉도M" pitchFamily="18" charset="-127"/>
                          <a:ea typeface="HY울릉도M" pitchFamily="18" charset="-127"/>
                        </a:rPr>
                        <a:t>어학</a:t>
                      </a:r>
                      <a:endParaRPr lang="ko-KR" altLang="en-US" sz="1600" dirty="0">
                        <a:latin typeface="HY울릉도M" pitchFamily="18" charset="-127"/>
                        <a:ea typeface="HY울릉도M" pitchFamily="18" charset="-127"/>
                      </a:endParaRPr>
                    </a:p>
                  </a:txBody>
                  <a:tcPr anchor="ctr" anchorCtr="1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600" dirty="0" smtClean="0">
                          <a:latin typeface="HY울릉도M" pitchFamily="18" charset="-127"/>
                          <a:ea typeface="HY울릉도M" pitchFamily="18" charset="-127"/>
                        </a:rPr>
                        <a:t>문학</a:t>
                      </a:r>
                      <a:endParaRPr lang="ko-KR" altLang="en-US" sz="1600" dirty="0">
                        <a:latin typeface="HY울릉도M" pitchFamily="18" charset="-127"/>
                        <a:ea typeface="HY울릉도M" pitchFamily="18" charset="-127"/>
                      </a:endParaRPr>
                    </a:p>
                  </a:txBody>
                  <a:tcPr anchor="ctr" anchorCtr="1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554594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600" dirty="0" smtClean="0">
                          <a:latin typeface="HY울릉도M" pitchFamily="18" charset="-127"/>
                          <a:ea typeface="HY울릉도M" pitchFamily="18" charset="-127"/>
                        </a:rPr>
                        <a:t>16</a:t>
                      </a:r>
                      <a:endParaRPr lang="ko-KR" altLang="en-US" sz="1600" dirty="0">
                        <a:latin typeface="HY울릉도M" pitchFamily="18" charset="-127"/>
                        <a:ea typeface="HY울릉도M" pitchFamily="18" charset="-127"/>
                      </a:endParaRPr>
                    </a:p>
                  </a:txBody>
                  <a:tcPr anchor="ctr" anchorCtr="1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600" dirty="0" smtClean="0">
                          <a:latin typeface="HY울릉도M" pitchFamily="18" charset="-127"/>
                          <a:ea typeface="HY울릉도M" pitchFamily="18" charset="-127"/>
                        </a:rPr>
                        <a:t>4</a:t>
                      </a:r>
                      <a:endParaRPr lang="ko-KR" altLang="en-US" sz="1600" dirty="0">
                        <a:latin typeface="HY울릉도M" pitchFamily="18" charset="-127"/>
                        <a:ea typeface="HY울릉도M" pitchFamily="18" charset="-127"/>
                      </a:endParaRPr>
                    </a:p>
                  </a:txBody>
                  <a:tcPr anchor="ctr" anchorCtr="1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600" dirty="0" smtClean="0">
                          <a:latin typeface="HY울릉도M" pitchFamily="18" charset="-127"/>
                          <a:ea typeface="HY울릉도M" pitchFamily="18" charset="-127"/>
                        </a:rPr>
                        <a:t>5</a:t>
                      </a:r>
                      <a:endParaRPr lang="ko-KR" altLang="en-US" sz="1600" dirty="0">
                        <a:latin typeface="HY울릉도M" pitchFamily="18" charset="-127"/>
                        <a:ea typeface="HY울릉도M" pitchFamily="18" charset="-127"/>
                      </a:endParaRPr>
                    </a:p>
                  </a:txBody>
                  <a:tcPr anchor="ctr" anchorCtr="1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600" dirty="0" smtClean="0">
                          <a:latin typeface="HY울릉도M" pitchFamily="18" charset="-127"/>
                          <a:ea typeface="HY울릉도M" pitchFamily="18" charset="-127"/>
                        </a:rPr>
                        <a:t>11</a:t>
                      </a:r>
                      <a:endParaRPr lang="ko-KR" altLang="en-US" sz="1600" dirty="0">
                        <a:latin typeface="HY울릉도M" pitchFamily="18" charset="-127"/>
                        <a:ea typeface="HY울릉도M" pitchFamily="18" charset="-127"/>
                      </a:endParaRPr>
                    </a:p>
                  </a:txBody>
                  <a:tcPr anchor="ctr" anchorCtr="1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600" dirty="0" smtClean="0">
                          <a:latin typeface="HY울릉도M" pitchFamily="18" charset="-127"/>
                          <a:ea typeface="HY울릉도M" pitchFamily="18" charset="-127"/>
                        </a:rPr>
                        <a:t>19</a:t>
                      </a:r>
                      <a:endParaRPr lang="ko-KR" altLang="en-US" sz="1600" dirty="0">
                        <a:latin typeface="HY울릉도M" pitchFamily="18" charset="-127"/>
                        <a:ea typeface="HY울릉도M" pitchFamily="18" charset="-127"/>
                      </a:endParaRPr>
                    </a:p>
                  </a:txBody>
                  <a:tcPr anchor="ctr" anchorCtr="1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600" dirty="0" smtClean="0">
                          <a:latin typeface="HY울릉도M" pitchFamily="18" charset="-127"/>
                          <a:ea typeface="HY울릉도M" pitchFamily="18" charset="-127"/>
                        </a:rPr>
                        <a:t>15</a:t>
                      </a:r>
                      <a:endParaRPr lang="ko-KR" altLang="en-US" sz="1600" dirty="0">
                        <a:latin typeface="HY울릉도M" pitchFamily="18" charset="-127"/>
                        <a:ea typeface="HY울릉도M" pitchFamily="18" charset="-127"/>
                      </a:endParaRPr>
                    </a:p>
                  </a:txBody>
                  <a:tcPr anchor="ctr" anchorCtr="1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58945420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49215" y="4941168"/>
            <a:ext cx="8183880" cy="676656"/>
          </a:xfrm>
        </p:spPr>
        <p:txBody>
          <a:bodyPr>
            <a:normAutofit/>
          </a:bodyPr>
          <a:lstStyle/>
          <a:p>
            <a:r>
              <a:rPr lang="en-US" altLang="ko-KR" sz="3200" b="1" dirty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울릉도B" panose="02030600000101010101" pitchFamily="18" charset="-127"/>
                <a:ea typeface="HY울릉도B" panose="02030600000101010101" pitchFamily="18" charset="-127"/>
              </a:rPr>
              <a:t>2</a:t>
            </a:r>
            <a:r>
              <a:rPr lang="en-US" altLang="ko-KR" sz="3200" b="1" dirty="0" smtClean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울릉도B" panose="02030600000101010101" pitchFamily="18" charset="-127"/>
                <a:ea typeface="HY울릉도B" panose="02030600000101010101" pitchFamily="18" charset="-127"/>
              </a:rPr>
              <a:t>. </a:t>
            </a:r>
            <a:r>
              <a:rPr lang="ko-KR" altLang="en-US" sz="3200" b="1" dirty="0" smtClean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울릉도B" panose="02030600000101010101" pitchFamily="18" charset="-127"/>
                <a:ea typeface="HY울릉도B" panose="02030600000101010101" pitchFamily="18" charset="-127"/>
              </a:rPr>
              <a:t>아랍문학사</a:t>
            </a:r>
            <a:endParaRPr lang="ko-KR" altLang="en-US" sz="3200" b="1" dirty="0">
              <a:solidFill>
                <a:schemeClr val="bg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울릉도B" panose="02030600000101010101" pitchFamily="18" charset="-127"/>
              <a:ea typeface="HY울릉도B" panose="02030600000101010101" pitchFamily="18" charset="-127"/>
            </a:endParaRP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ko-KR" smtClean="0"/>
              <a:t>2013-10-12</a:t>
            </a:r>
            <a:endParaRPr lang="ko-KR" altLang="en-US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C26F00-7078-4601-8016-0E43D5AE7F21}" type="slidenum">
              <a:rPr lang="ko-KR" altLang="en-US" smtClean="0"/>
              <a:pPr/>
              <a:t>7</a:t>
            </a:fld>
            <a:endParaRPr lang="ko-KR" altLang="en-US"/>
          </a:p>
        </p:txBody>
      </p:sp>
      <p:sp>
        <p:nvSpPr>
          <p:cNvPr id="7" name="바닥글 개체 틀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ko-KR" altLang="en-US" smtClean="0"/>
              <a:t>동서비교문학회</a:t>
            </a:r>
            <a:r>
              <a:rPr lang="en-US" altLang="ko-KR" smtClean="0"/>
              <a:t>/</a:t>
            </a:r>
            <a:r>
              <a:rPr lang="ko-KR" altLang="en-US" smtClean="0"/>
              <a:t>세계문학콜로키움</a:t>
            </a:r>
            <a:endParaRPr lang="ko-KR" altLang="en-US" dirty="0"/>
          </a:p>
        </p:txBody>
      </p:sp>
      <p:pic>
        <p:nvPicPr>
          <p:cNvPr id="563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1154" y="460383"/>
            <a:ext cx="3046258" cy="42647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6323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2042" y="460383"/>
            <a:ext cx="2971117" cy="42647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82262315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 txBox="1">
            <a:spLocks/>
          </p:cNvSpPr>
          <p:nvPr/>
        </p:nvSpPr>
        <p:spPr>
          <a:xfrm>
            <a:off x="395536" y="404664"/>
            <a:ext cx="8307456" cy="1008112"/>
          </a:xfrm>
          <a:prstGeom prst="rect">
            <a:avLst/>
          </a:prstGeom>
          <a:solidFill>
            <a:schemeClr val="tx1"/>
          </a:solidFill>
        </p:spPr>
        <p:txBody>
          <a:bodyPr>
            <a:normAutofit/>
          </a:bodyPr>
          <a:lstStyle/>
          <a:p>
            <a:pPr marL="265176" lvl="0" indent="-265176">
              <a:lnSpc>
                <a:spcPct val="150000"/>
              </a:lnSpc>
              <a:spcBef>
                <a:spcPts val="250"/>
              </a:spcBef>
              <a:buClr>
                <a:schemeClr val="accent1"/>
              </a:buClr>
              <a:buSzPct val="80000"/>
              <a:buFont typeface="Wingdings 2"/>
              <a:buChar char=""/>
            </a:pPr>
            <a:r>
              <a:rPr kumimoji="0" lang="ko-KR" alt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맑은 고딕"/>
                <a:ea typeface="맑은 고딕"/>
                <a:cs typeface="+mn-cs"/>
              </a:rPr>
              <a:t>중동</a:t>
            </a:r>
            <a:r>
              <a:rPr kumimoji="0" lang="en-US" altLang="ko-KR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맑은 고딕"/>
                <a:ea typeface="맑은 고딕"/>
                <a:cs typeface="+mn-cs"/>
              </a:rPr>
              <a:t>, </a:t>
            </a:r>
            <a:r>
              <a:rPr kumimoji="0" lang="ko-KR" alt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맑은 고딕"/>
                <a:ea typeface="맑은 고딕"/>
                <a:cs typeface="+mn-cs"/>
              </a:rPr>
              <a:t>아랍</a:t>
            </a:r>
            <a:r>
              <a:rPr kumimoji="0" lang="en-US" altLang="ko-KR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맑은 고딕"/>
                <a:ea typeface="맑은 고딕"/>
                <a:cs typeface="+mn-cs"/>
              </a:rPr>
              <a:t>, </a:t>
            </a:r>
            <a:r>
              <a:rPr kumimoji="0" lang="ko-KR" alt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맑은 고딕"/>
                <a:ea typeface="맑은 고딕"/>
                <a:cs typeface="+mn-cs"/>
              </a:rPr>
              <a:t>이슬람 정의</a:t>
            </a:r>
            <a:endParaRPr kumimoji="0" lang="en-US" altLang="ko-KR" sz="3200" b="1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맑은 고딕"/>
              <a:ea typeface="맑은 고딕"/>
              <a:cs typeface="+mn-cs"/>
            </a:endParaRP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ko-KR" smtClean="0"/>
              <a:t>2013-10-12</a:t>
            </a:r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C26F00-7078-4601-8016-0E43D5AE7F21}" type="slidenum">
              <a:rPr lang="ko-KR" altLang="en-US" smtClean="0"/>
              <a:pPr/>
              <a:t>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ko-KR" altLang="en-US" smtClean="0"/>
              <a:t>동서비교문학회</a:t>
            </a:r>
            <a:r>
              <a:rPr lang="en-US" altLang="ko-KR" smtClean="0"/>
              <a:t>/</a:t>
            </a:r>
            <a:r>
              <a:rPr lang="ko-KR" altLang="en-US" smtClean="0"/>
              <a:t>세계문학콜로키움</a:t>
            </a:r>
            <a:endParaRPr lang="ko-KR" altLang="en-US"/>
          </a:p>
        </p:txBody>
      </p:sp>
      <p:graphicFrame>
        <p:nvGraphicFramePr>
          <p:cNvPr id="12" name="다이어그램 11"/>
          <p:cNvGraphicFramePr/>
          <p:nvPr/>
        </p:nvGraphicFramePr>
        <p:xfrm>
          <a:off x="1907704" y="2204864"/>
          <a:ext cx="5688632" cy="32403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2915816" y="1844824"/>
            <a:ext cx="3600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2800" b="1" dirty="0" smtClean="0">
                <a:latin typeface="HY울릉도M" panose="02030600000101010101" pitchFamily="18" charset="-127"/>
                <a:ea typeface="HY울릉도M" panose="02030600000101010101" pitchFamily="18" charset="-127"/>
              </a:rPr>
              <a:t>다양성 내재 원인</a:t>
            </a:r>
            <a:endParaRPr lang="ko-KR" altLang="en-US" sz="2800" b="1" dirty="0">
              <a:latin typeface="HY울릉도M" panose="02030600000101010101" pitchFamily="18" charset="-127"/>
              <a:ea typeface="HY울릉도M" panose="02030600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72612501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 txBox="1">
            <a:spLocks noChangeArrowheads="1"/>
          </p:cNvSpPr>
          <p:nvPr/>
        </p:nvSpPr>
        <p:spPr>
          <a:xfrm>
            <a:off x="439080" y="1541712"/>
            <a:ext cx="8208912" cy="476760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/>
          <a:lstStyle/>
          <a:p>
            <a:pPr marL="265176" marR="0" lvl="0" indent="-265176" algn="l" defTabSz="914400" rtl="0" eaLnBrk="1" fontAlgn="auto" latinLnBrk="1" hangingPunct="1">
              <a:lnSpc>
                <a:spcPct val="15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r>
              <a:rPr lang="ko-KR" altLang="en-US" sz="2800" dirty="0" smtClean="0">
                <a:latin typeface="맑은 고딕" pitchFamily="50" charset="-127"/>
                <a:ea typeface="맑은 고딕" pitchFamily="50" charset="-127"/>
              </a:rPr>
              <a:t>아랍</a:t>
            </a:r>
            <a:r>
              <a:rPr lang="en-US" altLang="ko-KR" sz="2800" dirty="0" smtClean="0">
                <a:latin typeface="맑은 고딕" pitchFamily="50" charset="-127"/>
                <a:ea typeface="맑은 고딕" pitchFamily="50" charset="-127"/>
              </a:rPr>
              <a:t>-</a:t>
            </a:r>
            <a:r>
              <a:rPr lang="ko-KR" altLang="en-US" sz="2800" dirty="0" smtClean="0">
                <a:latin typeface="맑은 고딕" pitchFamily="50" charset="-127"/>
                <a:ea typeface="맑은 고딕" pitchFamily="50" charset="-127"/>
              </a:rPr>
              <a:t>아랍어</a:t>
            </a:r>
            <a:r>
              <a:rPr kumimoji="0" lang="ko-KR" alt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</a:t>
            </a:r>
            <a:r>
              <a:rPr kumimoji="0" lang="ar-SA" altLang="ko-KR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cs typeface="Traditional Arabic" pitchFamily="2" charset="-78"/>
              </a:rPr>
              <a:t>أَهْلاً وَسَهْلاً</a:t>
            </a:r>
            <a:endParaRPr kumimoji="0" lang="en-US" altLang="ko-KR" sz="3600" b="1" i="0" u="none" strike="noStrike" kern="1200" cap="none" spc="0" normalizeH="0" baseline="0" noProof="0" dirty="0" smtClean="0">
              <a:ln>
                <a:noFill/>
              </a:ln>
              <a:solidFill>
                <a:schemeClr val="accent1"/>
              </a:solidFill>
              <a:effectLst/>
              <a:uLnTx/>
              <a:uFillTx/>
              <a:cs typeface="Traditional Arabic" pitchFamily="2" charset="-78"/>
            </a:endParaRPr>
          </a:p>
          <a:p>
            <a:pPr marL="265176" marR="0" lvl="0" indent="-265176" algn="l" defTabSz="914400" rtl="0" eaLnBrk="1" fontAlgn="auto" latinLnBrk="1" hangingPunct="1">
              <a:lnSpc>
                <a:spcPct val="15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r>
              <a:rPr lang="ko-KR" altLang="en-US" sz="2800" dirty="0" smtClean="0">
                <a:latin typeface="맑은 고딕" pitchFamily="50" charset="-127"/>
                <a:ea typeface="맑은 고딕" pitchFamily="50" charset="-127"/>
              </a:rPr>
              <a:t>유대</a:t>
            </a:r>
            <a:r>
              <a:rPr lang="en-US" altLang="ko-KR" sz="2800" dirty="0" smtClean="0">
                <a:latin typeface="맑은 고딕" pitchFamily="50" charset="-127"/>
                <a:ea typeface="맑은 고딕" pitchFamily="50" charset="-127"/>
              </a:rPr>
              <a:t>-</a:t>
            </a:r>
            <a:r>
              <a:rPr lang="ko-KR" altLang="en-US" sz="2800" dirty="0" smtClean="0">
                <a:latin typeface="맑은 고딕" pitchFamily="50" charset="-127"/>
                <a:ea typeface="맑은 고딕" pitchFamily="50" charset="-127"/>
              </a:rPr>
              <a:t>히브리어</a:t>
            </a:r>
            <a:r>
              <a:rPr kumimoji="0" lang="ko-KR" alt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</a:t>
            </a:r>
            <a:r>
              <a:rPr lang="he-IL" altLang="ko-KR" sz="3600" b="1" dirty="0" smtClean="0">
                <a:solidFill>
                  <a:schemeClr val="accent1"/>
                </a:solidFill>
                <a:cs typeface="Traditional Arabic" pitchFamily="2" charset="-78"/>
              </a:rPr>
              <a:t>תחזית</a:t>
            </a:r>
            <a:r>
              <a:rPr kumimoji="0" lang="he-IL" altLang="ko-KR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HY헤드라인M" pitchFamily="18" charset="-127"/>
                <a:ea typeface="HY헤드라인M" pitchFamily="18" charset="-127"/>
                <a:cs typeface="Arial" pitchFamily="34" charset="0"/>
              </a:rPr>
              <a:t> </a:t>
            </a:r>
            <a:r>
              <a:rPr lang="he-IL" altLang="ko-KR" sz="3600" b="1" dirty="0" smtClean="0">
                <a:solidFill>
                  <a:schemeClr val="accent1"/>
                </a:solidFill>
                <a:cs typeface="Traditional Arabic" pitchFamily="2" charset="-78"/>
              </a:rPr>
              <a:t>מזג</a:t>
            </a:r>
            <a:r>
              <a:rPr kumimoji="0" lang="he-IL" altLang="ko-KR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HY헤드라인M" pitchFamily="18" charset="-127"/>
                <a:ea typeface="HY헤드라인M" pitchFamily="18" charset="-127"/>
                <a:cs typeface="Arial" pitchFamily="34" charset="0"/>
              </a:rPr>
              <a:t> </a:t>
            </a:r>
            <a:r>
              <a:rPr lang="he-IL" altLang="ko-KR" sz="3600" b="1" dirty="0" smtClean="0">
                <a:solidFill>
                  <a:schemeClr val="accent1"/>
                </a:solidFill>
                <a:cs typeface="Traditional Arabic" pitchFamily="2" charset="-78"/>
              </a:rPr>
              <a:t>האוויר</a:t>
            </a:r>
            <a:r>
              <a:rPr kumimoji="0" lang="he-IL" altLang="ko-KR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HY헤드라인M" pitchFamily="18" charset="-127"/>
                <a:ea typeface="HY헤드라인M" pitchFamily="18" charset="-127"/>
                <a:cs typeface="Arial" pitchFamily="34" charset="0"/>
              </a:rPr>
              <a:t> </a:t>
            </a:r>
            <a:r>
              <a:rPr lang="he-IL" altLang="ko-KR" sz="3600" b="1" dirty="0" smtClean="0">
                <a:solidFill>
                  <a:schemeClr val="accent1"/>
                </a:solidFill>
                <a:cs typeface="Traditional Arabic" pitchFamily="2" charset="-78"/>
              </a:rPr>
              <a:t>בישראל</a:t>
            </a:r>
            <a:endParaRPr lang="en-US" altLang="ko-KR" sz="3600" b="1" dirty="0" smtClean="0">
              <a:solidFill>
                <a:schemeClr val="accent1"/>
              </a:solidFill>
              <a:cs typeface="Traditional Arabic" pitchFamily="2" charset="-78"/>
            </a:endParaRPr>
          </a:p>
          <a:p>
            <a:pPr marL="265176" marR="0" lvl="0" indent="-265176" algn="l" defTabSz="914400" rtl="0" eaLnBrk="1" fontAlgn="auto" latinLnBrk="1" hangingPunct="1">
              <a:lnSpc>
                <a:spcPct val="15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r>
              <a:rPr lang="ko-KR" altLang="en-US" sz="2800" dirty="0" smtClean="0">
                <a:latin typeface="맑은 고딕" pitchFamily="50" charset="-127"/>
                <a:ea typeface="맑은 고딕" pitchFamily="50" charset="-127"/>
              </a:rPr>
              <a:t>터키</a:t>
            </a:r>
            <a:r>
              <a:rPr lang="en-US" altLang="ko-KR" sz="2800" dirty="0" smtClean="0">
                <a:latin typeface="맑은 고딕" pitchFamily="50" charset="-127"/>
                <a:ea typeface="맑은 고딕" pitchFamily="50" charset="-127"/>
              </a:rPr>
              <a:t>-</a:t>
            </a:r>
            <a:r>
              <a:rPr lang="ko-KR" altLang="en-US" sz="2800" dirty="0" smtClean="0">
                <a:latin typeface="맑은 고딕" pitchFamily="50" charset="-127"/>
                <a:ea typeface="맑은 고딕" pitchFamily="50" charset="-127"/>
              </a:rPr>
              <a:t>터키어</a:t>
            </a:r>
            <a:r>
              <a:rPr kumimoji="0" lang="ko-KR" alt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</a:t>
            </a:r>
            <a:r>
              <a:rPr lang="en-US" altLang="ko-KR" sz="3200" dirty="0" err="1" smtClean="0">
                <a:solidFill>
                  <a:schemeClr val="accent1"/>
                </a:solidFill>
                <a:cs typeface="Traditional Arabic" pitchFamily="2" charset="-78"/>
              </a:rPr>
              <a:t>Hoş</a:t>
            </a:r>
            <a:r>
              <a:rPr kumimoji="0" lang="en-US" altLang="ko-KR" sz="320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휴먼모음T" pitchFamily="18" charset="-127"/>
                <a:ea typeface="휴먼모음T" pitchFamily="18" charset="-127"/>
                <a:cs typeface="Traditional Arabic" pitchFamily="2" charset="-78"/>
              </a:rPr>
              <a:t> </a:t>
            </a:r>
            <a:r>
              <a:rPr lang="en-US" altLang="ko-KR" sz="3200" dirty="0" err="1" smtClean="0">
                <a:solidFill>
                  <a:schemeClr val="accent1"/>
                </a:solidFill>
                <a:cs typeface="Traditional Arabic" pitchFamily="2" charset="-78"/>
              </a:rPr>
              <a:t>geldiniz</a:t>
            </a:r>
            <a:endParaRPr lang="en-US" altLang="ko-KR" sz="3200" dirty="0" smtClean="0">
              <a:solidFill>
                <a:schemeClr val="accent1"/>
              </a:solidFill>
              <a:cs typeface="Traditional Arabic" pitchFamily="2" charset="-78"/>
            </a:endParaRPr>
          </a:p>
          <a:p>
            <a:pPr marL="265176" marR="0" lvl="0" indent="-265176" algn="l" defTabSz="914400" rtl="0" eaLnBrk="1" fontAlgn="auto" latinLnBrk="1" hangingPunct="1">
              <a:lnSpc>
                <a:spcPct val="15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r>
              <a:rPr lang="ko-KR" altLang="en-US" sz="2800" dirty="0" smtClean="0">
                <a:latin typeface="맑은 고딕" pitchFamily="50" charset="-127"/>
                <a:ea typeface="맑은 고딕" pitchFamily="50" charset="-127"/>
              </a:rPr>
              <a:t>페르시아</a:t>
            </a:r>
            <a:r>
              <a:rPr lang="en-US" altLang="ko-KR" sz="2800" dirty="0" smtClean="0">
                <a:latin typeface="맑은 고딕" pitchFamily="50" charset="-127"/>
                <a:ea typeface="맑은 고딕" pitchFamily="50" charset="-127"/>
              </a:rPr>
              <a:t>-</a:t>
            </a:r>
            <a:r>
              <a:rPr lang="ko-KR" altLang="en-US" sz="2800" dirty="0" smtClean="0">
                <a:latin typeface="맑은 고딕" pitchFamily="50" charset="-127"/>
                <a:ea typeface="맑은 고딕" pitchFamily="50" charset="-127"/>
              </a:rPr>
              <a:t>이란어   </a:t>
            </a:r>
            <a:r>
              <a:rPr lang="ar-SA" altLang="ko-KR" sz="3600" b="1" dirty="0" smtClean="0">
                <a:solidFill>
                  <a:schemeClr val="accent1"/>
                </a:solidFill>
                <a:cs typeface="Traditional Arabic" pitchFamily="2" charset="-78"/>
              </a:rPr>
              <a:t>چاپخانه</a:t>
            </a:r>
            <a:r>
              <a:rPr kumimoji="0" lang="ar-SA" altLang="ko-KR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cs typeface="Traditional Arabic" pitchFamily="2" charset="-78"/>
              </a:rPr>
              <a:t> </a:t>
            </a:r>
            <a:r>
              <a:rPr lang="ar-SA" altLang="ko-KR" sz="3600" b="1" dirty="0" smtClean="0">
                <a:solidFill>
                  <a:schemeClr val="accent1"/>
                </a:solidFill>
                <a:cs typeface="Traditional Arabic" pitchFamily="2" charset="-78"/>
              </a:rPr>
              <a:t>هاي</a:t>
            </a:r>
            <a:endParaRPr lang="en-US" altLang="ko-KR" sz="3600" b="1" dirty="0" smtClean="0">
              <a:solidFill>
                <a:schemeClr val="accent1"/>
              </a:solidFill>
              <a:cs typeface="Traditional Arabic" pitchFamily="2" charset="-78"/>
            </a:endParaRPr>
          </a:p>
          <a:p>
            <a:pPr marL="265176" marR="0" lvl="0" indent="-265176" algn="l" defTabSz="914400" rtl="0" eaLnBrk="1" fontAlgn="auto" latinLnBrk="1" hangingPunct="1">
              <a:lnSpc>
                <a:spcPct val="15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r>
              <a:rPr lang="ko-KR" altLang="en-US" sz="2800" dirty="0" smtClean="0">
                <a:latin typeface="맑은 고딕" pitchFamily="50" charset="-127"/>
                <a:ea typeface="맑은 고딕" pitchFamily="50" charset="-127"/>
              </a:rPr>
              <a:t>기타</a:t>
            </a:r>
            <a:r>
              <a:rPr kumimoji="0" lang="ko-KR" altLang="en-US" sz="32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휴먼모음T" pitchFamily="18" charset="-127"/>
                <a:ea typeface="휴먼모음T" pitchFamily="18" charset="-127"/>
              </a:rPr>
              <a:t> </a:t>
            </a:r>
            <a:r>
              <a:rPr lang="ko-KR" altLang="en-US" sz="2800" dirty="0" smtClean="0">
                <a:latin typeface="맑은 고딕" pitchFamily="50" charset="-127"/>
                <a:ea typeface="맑은 고딕" pitchFamily="50" charset="-127"/>
              </a:rPr>
              <a:t>소수민족</a:t>
            </a:r>
            <a:r>
              <a:rPr lang="en-US" altLang="ko-KR" sz="2800" dirty="0" smtClean="0">
                <a:latin typeface="맑은 고딕" pitchFamily="50" charset="-127"/>
                <a:ea typeface="맑은 고딕" pitchFamily="50" charset="-127"/>
              </a:rPr>
              <a:t>: </a:t>
            </a:r>
            <a:r>
              <a:rPr lang="ko-KR" altLang="en-US" sz="2800" dirty="0" err="1" smtClean="0">
                <a:latin typeface="맑은 고딕" pitchFamily="50" charset="-127"/>
                <a:ea typeface="맑은 고딕" pitchFamily="50" charset="-127"/>
              </a:rPr>
              <a:t>쿠르드</a:t>
            </a:r>
            <a:r>
              <a:rPr lang="en-US" altLang="ko-KR" sz="2800" dirty="0" smtClean="0"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2800" dirty="0" err="1" smtClean="0">
                <a:latin typeface="맑은 고딕" pitchFamily="50" charset="-127"/>
                <a:ea typeface="맑은 고딕" pitchFamily="50" charset="-127"/>
              </a:rPr>
              <a:t>베르베르</a:t>
            </a:r>
            <a:r>
              <a:rPr lang="ko-KR" altLang="en-US" sz="2800" dirty="0" smtClean="0">
                <a:latin typeface="맑은 고딕" pitchFamily="50" charset="-127"/>
                <a:ea typeface="맑은 고딕" pitchFamily="50" charset="-127"/>
              </a:rPr>
              <a:t> 등</a:t>
            </a:r>
          </a:p>
        </p:txBody>
      </p:sp>
      <p:sp>
        <p:nvSpPr>
          <p:cNvPr id="3" name="텍스트 개체 틀 2"/>
          <p:cNvSpPr txBox="1">
            <a:spLocks/>
          </p:cNvSpPr>
          <p:nvPr/>
        </p:nvSpPr>
        <p:spPr>
          <a:xfrm>
            <a:off x="395536" y="404664"/>
            <a:ext cx="8307456" cy="1008112"/>
          </a:xfrm>
          <a:prstGeom prst="rect">
            <a:avLst/>
          </a:prstGeom>
          <a:solidFill>
            <a:schemeClr val="tx1"/>
          </a:solidFill>
        </p:spPr>
        <p:txBody>
          <a:bodyPr>
            <a:normAutofit/>
          </a:bodyPr>
          <a:lstStyle/>
          <a:p>
            <a:pPr marL="265176" lvl="0" indent="-265176">
              <a:lnSpc>
                <a:spcPct val="150000"/>
              </a:lnSpc>
              <a:spcBef>
                <a:spcPts val="250"/>
              </a:spcBef>
              <a:buClr>
                <a:schemeClr val="accent1"/>
              </a:buClr>
              <a:buSzPct val="80000"/>
              <a:buFont typeface="Wingdings 2"/>
              <a:buChar char=""/>
            </a:pPr>
            <a:r>
              <a:rPr lang="ko-KR" altLang="en-US" sz="3200" b="1" noProof="0" dirty="0" smtClean="0">
                <a:solidFill>
                  <a:schemeClr val="bg1"/>
                </a:solidFill>
                <a:latin typeface="맑은 고딕"/>
                <a:ea typeface="맑은 고딕"/>
              </a:rPr>
              <a:t>중동지역의 </a:t>
            </a:r>
            <a:r>
              <a:rPr lang="en-US" altLang="ko-KR" sz="3200" b="1" noProof="0" dirty="0" smtClean="0">
                <a:solidFill>
                  <a:schemeClr val="bg1"/>
                </a:solidFill>
                <a:latin typeface="맑은 고딕"/>
                <a:ea typeface="맑은 고딕"/>
              </a:rPr>
              <a:t>‘</a:t>
            </a:r>
            <a:r>
              <a:rPr lang="ko-KR" altLang="en-US" sz="3200" b="1" noProof="0" dirty="0" smtClean="0">
                <a:solidFill>
                  <a:schemeClr val="bg1"/>
                </a:solidFill>
                <a:latin typeface="맑은 고딕"/>
                <a:ea typeface="맑은 고딕"/>
              </a:rPr>
              <a:t>민족</a:t>
            </a:r>
            <a:r>
              <a:rPr lang="en-US" altLang="ko-KR" sz="3200" b="1" noProof="0" dirty="0" smtClean="0">
                <a:solidFill>
                  <a:schemeClr val="bg1"/>
                </a:solidFill>
                <a:latin typeface="맑은 고딕"/>
                <a:ea typeface="맑은 고딕"/>
              </a:rPr>
              <a:t>’</a:t>
            </a:r>
            <a:r>
              <a:rPr lang="ko-KR" altLang="en-US" sz="3200" b="1" noProof="0" dirty="0" smtClean="0">
                <a:solidFill>
                  <a:schemeClr val="bg1"/>
                </a:solidFill>
                <a:latin typeface="맑은 고딕"/>
                <a:ea typeface="맑은 고딕"/>
              </a:rPr>
              <a:t>과 </a:t>
            </a:r>
            <a:r>
              <a:rPr lang="en-US" altLang="ko-KR" sz="3200" b="1" noProof="0" dirty="0" smtClean="0">
                <a:solidFill>
                  <a:schemeClr val="bg1"/>
                </a:solidFill>
                <a:latin typeface="맑은 고딕"/>
                <a:ea typeface="맑은 고딕"/>
              </a:rPr>
              <a:t>‘</a:t>
            </a:r>
            <a:r>
              <a:rPr lang="ko-KR" altLang="en-US" sz="3200" b="1" noProof="0" dirty="0" smtClean="0">
                <a:solidFill>
                  <a:schemeClr val="bg1"/>
                </a:solidFill>
                <a:latin typeface="맑은 고딕"/>
                <a:ea typeface="맑은 고딕"/>
              </a:rPr>
              <a:t>언어</a:t>
            </a:r>
            <a:r>
              <a:rPr lang="en-US" altLang="ko-KR" sz="3200" b="1" noProof="0" dirty="0" smtClean="0">
                <a:solidFill>
                  <a:schemeClr val="bg1"/>
                </a:solidFill>
                <a:latin typeface="맑은 고딕"/>
                <a:ea typeface="맑은 고딕"/>
              </a:rPr>
              <a:t>’</a:t>
            </a:r>
            <a:endParaRPr kumimoji="0" lang="en-US" altLang="ko-KR" sz="3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맑은 고딕"/>
              <a:ea typeface="맑은 고딕"/>
              <a:cs typeface="+mn-cs"/>
            </a:endParaRP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ko-KR" smtClean="0"/>
              <a:t>2013-10-12</a:t>
            </a:r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C26F00-7078-4601-8016-0E43D5AE7F21}" type="slidenum">
              <a:rPr lang="ko-KR" altLang="en-US" smtClean="0"/>
              <a:pPr/>
              <a:t>9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ko-KR" altLang="en-US" smtClean="0"/>
              <a:t>동서비교문학회</a:t>
            </a:r>
            <a:r>
              <a:rPr lang="en-US" altLang="ko-KR" smtClean="0"/>
              <a:t>/</a:t>
            </a:r>
            <a:r>
              <a:rPr lang="ko-KR" altLang="en-US" smtClean="0"/>
              <a:t>세계문학콜로키움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41383836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모양">
  <a:themeElements>
    <a:clrScheme name="모양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모양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모양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2447</TotalTime>
  <Words>3131</Words>
  <Application>Microsoft Office PowerPoint</Application>
  <PresentationFormat>화면 슬라이드 쇼(4:3)</PresentationFormat>
  <Paragraphs>788</Paragraphs>
  <Slides>40</Slides>
  <Notes>31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40</vt:i4>
      </vt:variant>
    </vt:vector>
  </HeadingPairs>
  <TitlesOfParts>
    <vt:vector size="41" baseType="lpstr">
      <vt:lpstr>모양</vt:lpstr>
      <vt:lpstr>아랍문학의 이해</vt:lpstr>
      <vt:lpstr>PowerPoint 프레젠테이션</vt:lpstr>
      <vt:lpstr>1. 국내아랍문학현황</vt:lpstr>
      <vt:lpstr>PowerPoint 프레젠테이션</vt:lpstr>
      <vt:lpstr>PowerPoint 프레젠테이션</vt:lpstr>
      <vt:lpstr>PowerPoint 프레젠테이션</vt:lpstr>
      <vt:lpstr>2. 아랍문학사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3. 천일야화(Arabian Nights)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>DKU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아랍 이슬람 문화</dc:title>
  <dc:creator>user</dc:creator>
  <cp:lastModifiedBy>Administrator</cp:lastModifiedBy>
  <cp:revision>350</cp:revision>
  <dcterms:created xsi:type="dcterms:W3CDTF">2011-05-12T07:08:15Z</dcterms:created>
  <dcterms:modified xsi:type="dcterms:W3CDTF">2013-10-11T23:11:04Z</dcterms:modified>
</cp:coreProperties>
</file>